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2" r:id="rId8"/>
    <p:sldId id="261" r:id="rId9"/>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37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0CE8DC-EBFD-465E-A662-F25ABBAA18E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64609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0CE8DC-EBFD-465E-A662-F25ABBAA18E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586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0CE8DC-EBFD-465E-A662-F25ABBAA18E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1724522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251970"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8"/>
            <a:ext cx="6509936" cy="1311547"/>
          </a:xfrm>
        </p:spPr>
        <p:txBody>
          <a:bodyPr bIns="0" anchor="b">
            <a:normAutofit/>
          </a:bodyPr>
          <a:lstStyle>
            <a:lvl1pPr algn="ctr">
              <a:lnSpc>
                <a:spcPct val="80000"/>
              </a:lnSpc>
              <a:defRPr sz="4100" spc="-113">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19428" y="2929700"/>
            <a:ext cx="6505070" cy="991940"/>
          </a:xfrm>
        </p:spPr>
        <p:txBody>
          <a:bodyPr tIns="0">
            <a:normAutofit/>
          </a:bodyPr>
          <a:lstStyle>
            <a:lvl1pPr marL="0" indent="0" algn="ctr">
              <a:lnSpc>
                <a:spcPct val="100000"/>
              </a:lnSpc>
              <a:buNone/>
              <a:defRPr sz="1400" b="0">
                <a:solidFill>
                  <a:srgbClr val="FFFEFF"/>
                </a:solidFill>
              </a:defRPr>
            </a:lvl1pPr>
            <a:lvl2pPr marL="342900" indent="0" algn="ctr">
              <a:buNone/>
              <a:defRPr sz="14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68580" tIns="34290" rIns="68580" bIns="34290" rtlCol="0" anchor="ctr"/>
          <a:lstStyle>
            <a:lvl1pPr>
              <a:defRPr lang="en-US"/>
            </a:lvl1pPr>
          </a:lstStyle>
          <a:p>
            <a:fld id="{48A87A34-81AB-432B-8DAE-1953F412C126}" type="datetimeFigureOut">
              <a:rPr lang="en-US" dirty="0"/>
              <a:pPr/>
              <a:t>3/15/2018</a:t>
            </a:fld>
            <a:endParaRPr lang="en-US" dirty="0"/>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9511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600108"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38836" y="602389"/>
            <a:ext cx="4711405" cy="3936467"/>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44980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2444659"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33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508162" y="2885138"/>
            <a:ext cx="4117667" cy="1037828"/>
          </a:xfrm>
        </p:spPr>
        <p:txBody>
          <a:bodyPr tIns="0">
            <a:normAutofit/>
          </a:bodyPr>
          <a:lstStyle>
            <a:lvl1pPr marL="0" indent="0" algn="ctr">
              <a:buNone/>
              <a:defRPr sz="1400">
                <a:solidFill>
                  <a:srgbClr val="FFFEFF"/>
                </a:solidFill>
              </a:defRPr>
            </a:lvl1pPr>
            <a:lvl2pPr marL="342900" indent="0">
              <a:buNone/>
              <a:defRPr sz="14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03504" y="240030"/>
            <a:ext cx="2743200" cy="240030"/>
          </a:xfrm>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6399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600108"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1754752"/>
            <a:ext cx="2625621" cy="1852549"/>
          </a:xfrm>
        </p:spPr>
        <p:txBody>
          <a:bodyPr lIns="68580" tIns="68580" rIns="68580" bIns="6858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40659" y="602391"/>
            <a:ext cx="4702193" cy="1786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38835" y="2754121"/>
            <a:ext cx="4704017" cy="17876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48A87A34-81AB-432B-8DAE-1953F412C126}" type="datetimeFigureOut">
              <a:rPr lang="en-US" dirty="0"/>
              <a:t>3/15/2018</a:t>
            </a:fld>
            <a:endParaRPr lang="en-US" dirty="0"/>
          </a:p>
        </p:txBody>
      </p:sp>
      <p:sp>
        <p:nvSpPr>
          <p:cNvPr id="6" name="Footer Placeholder 5"/>
          <p:cNvSpPr>
            <a:spLocks noGrp="1"/>
          </p:cNvSpPr>
          <p:nvPr>
            <p:ph type="ftr" sz="quarter" idx="11"/>
          </p:nvPr>
        </p:nvSpPr>
        <p:spPr>
          <a:xfrm>
            <a:off x="603504" y="4670298"/>
            <a:ext cx="7941564" cy="240030"/>
          </a:xfrm>
        </p:spPr>
        <p:txBody>
          <a:bodyPr/>
          <a:lstStyle/>
          <a:p>
            <a:endParaRPr lang="en-US" dirty="0"/>
          </a:p>
        </p:txBody>
      </p:sp>
      <p:sp>
        <p:nvSpPr>
          <p:cNvPr id="7" name="Slide Number Placeholder 6"/>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51353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600108"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72937"/>
            <a:ext cx="2625621" cy="1845373"/>
          </a:xfrm>
        </p:spPr>
        <p:txBody>
          <a:bodyPr lIns="68580" tIns="68580" rIns="68580" bIns="6858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1700" b="0" cap="all" baseline="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3843979" y="1116739"/>
            <a:ext cx="4698263" cy="12726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1700" b="0" cap="all" baseline="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838835" y="3263765"/>
            <a:ext cx="4699191" cy="12780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48A87A34-81AB-432B-8DAE-1953F412C126}" type="datetimeFigureOut">
              <a:rPr lang="en-US" dirty="0"/>
              <a:t>3/15/2018</a:t>
            </a:fld>
            <a:endParaRPr lang="en-US" dirty="0"/>
          </a:p>
        </p:txBody>
      </p:sp>
      <p:sp>
        <p:nvSpPr>
          <p:cNvPr id="8" name="Footer Placeholder 7"/>
          <p:cNvSpPr>
            <a:spLocks noGrp="1"/>
          </p:cNvSpPr>
          <p:nvPr>
            <p:ph type="ftr" sz="quarter" idx="11"/>
          </p:nvPr>
        </p:nvSpPr>
        <p:spPr>
          <a:xfrm>
            <a:off x="603504" y="4670298"/>
            <a:ext cx="7941564" cy="240030"/>
          </a:xfrm>
        </p:spPr>
        <p:txBody>
          <a:bodyPr/>
          <a:lstStyle/>
          <a:p>
            <a:endParaRPr lang="en-US" dirty="0"/>
          </a:p>
        </p:txBody>
      </p:sp>
      <p:sp>
        <p:nvSpPr>
          <p:cNvPr id="9" name="Slide Number Placeholder 8"/>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66752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600108"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17735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48A87A34-81AB-432B-8DAE-1953F412C126}" type="datetimeFigureOut">
              <a:rPr lang="en-US" dirty="0"/>
              <a:t>3/15/2018</a:t>
            </a:fld>
            <a:endParaRPr lang="en-US" dirty="0"/>
          </a:p>
        </p:txBody>
      </p:sp>
      <p:sp>
        <p:nvSpPr>
          <p:cNvPr id="3" name="Footer Placeholder 2"/>
          <p:cNvSpPr>
            <a:spLocks noGrp="1"/>
          </p:cNvSpPr>
          <p:nvPr>
            <p:ph type="ftr" sz="quarter" idx="11"/>
          </p:nvPr>
        </p:nvSpPr>
        <p:spPr>
          <a:xfrm>
            <a:off x="603504" y="4670298"/>
            <a:ext cx="7941564" cy="240030"/>
          </a:xfrm>
        </p:spPr>
        <p:txBody>
          <a:bodyPr/>
          <a:lstStyle/>
          <a:p>
            <a:endParaRPr lang="en-US" dirty="0"/>
          </a:p>
        </p:txBody>
      </p:sp>
      <p:sp>
        <p:nvSpPr>
          <p:cNvPr id="4" name="Slide Number Placeholder 3"/>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45692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600108"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24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200">
                <a:solidFill>
                  <a:srgbClr val="FFFEFF"/>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856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0CE8DC-EBFD-465E-A662-F25ABBAA18E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3500384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604002"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2" name="Title 1"/>
          <p:cNvSpPr>
            <a:spLocks noGrp="1"/>
          </p:cNvSpPr>
          <p:nvPr>
            <p:ph type="title"/>
          </p:nvPr>
        </p:nvSpPr>
        <p:spPr>
          <a:xfrm>
            <a:off x="664082" y="1770191"/>
            <a:ext cx="4332485" cy="883524"/>
          </a:xfrm>
        </p:spPr>
        <p:txBody>
          <a:bodyPr bIns="0" anchor="b">
            <a:normAutofit/>
          </a:bodyPr>
          <a:lstStyle>
            <a:lvl1pPr>
              <a:defRPr sz="27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64082" y="2658759"/>
            <a:ext cx="4332485" cy="955649"/>
          </a:xfrm>
        </p:spPr>
        <p:txBody>
          <a:bodyPr>
            <a:normAutofit/>
          </a:bodyPr>
          <a:lstStyle>
            <a:lvl1pPr marL="0" indent="0" algn="ctr">
              <a:buNone/>
              <a:defRPr sz="1400">
                <a:solidFill>
                  <a:srgbClr val="FFFEFF"/>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a:xfrm>
            <a:off x="603504" y="240030"/>
            <a:ext cx="2743200" cy="240030"/>
          </a:xfrm>
        </p:spPr>
        <p:txBody>
          <a:bodyPr/>
          <a:lstStyle/>
          <a:p>
            <a:fld id="{48A87A34-81AB-432B-8DAE-1953F412C126}" type="datetimeFigureOut">
              <a:rPr lang="en-US" dirty="0"/>
              <a:t>3/15/2018</a:t>
            </a:fld>
            <a:endParaRPr lang="en-US" dirty="0"/>
          </a:p>
        </p:txBody>
      </p:sp>
      <p:sp>
        <p:nvSpPr>
          <p:cNvPr id="6" name="Footer Placeholder 5"/>
          <p:cNvSpPr>
            <a:spLocks noGrp="1"/>
          </p:cNvSpPr>
          <p:nvPr>
            <p:ph type="ftr" sz="quarter" idx="11"/>
          </p:nvPr>
        </p:nvSpPr>
        <p:spPr>
          <a:xfrm>
            <a:off x="603505" y="4670298"/>
            <a:ext cx="4456652" cy="240030"/>
          </a:xfrm>
        </p:spPr>
        <p:txBody>
          <a:bodyPr/>
          <a:lstStyle/>
          <a:p>
            <a:endParaRPr lang="en-US" dirty="0"/>
          </a:p>
        </p:txBody>
      </p:sp>
      <p:sp>
        <p:nvSpPr>
          <p:cNvPr id="7" name="Slide Number Placeholder 6"/>
          <p:cNvSpPr>
            <a:spLocks noGrp="1"/>
          </p:cNvSpPr>
          <p:nvPr>
            <p:ph type="sldNum" sz="quarter" idx="12"/>
          </p:nvPr>
        </p:nvSpPr>
        <p:spPr>
          <a:xfrm>
            <a:off x="4371283"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4414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600108"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94330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5789211"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2060" y="598834"/>
            <a:ext cx="4701467" cy="39429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a:xfrm>
            <a:off x="603504" y="4670298"/>
            <a:ext cx="7941564" cy="240030"/>
          </a:xfrm>
        </p:spPr>
        <p:txBody>
          <a:body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7799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0CE8DC-EBFD-465E-A662-F25ABBAA18EE}"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17801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0CE8DC-EBFD-465E-A662-F25ABBAA18EE}"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427419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0CE8DC-EBFD-465E-A662-F25ABBAA18EE}" type="datetimeFigureOut">
              <a:rPr lang="en-GB" smtClean="0"/>
              <a:t>15/03/2018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66009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0CE8DC-EBFD-465E-A662-F25ABBAA18EE}" type="datetimeFigureOut">
              <a:rPr lang="en-GB" smtClean="0"/>
              <a:t>15/03/2018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125051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CE8DC-EBFD-465E-A662-F25ABBAA18EE}" type="datetimeFigureOut">
              <a:rPr lang="en-GB" smtClean="0"/>
              <a:t>15/03/2018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198420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90CE8DC-EBFD-465E-A662-F25ABBAA18EE}"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283624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90CE8DC-EBFD-465E-A662-F25ABBAA18EE}"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02CB28-780A-489E-A377-3C86DC0A28E5}" type="slidenum">
              <a:rPr lang="en-GB" smtClean="0"/>
              <a:t>‹#›</a:t>
            </a:fld>
            <a:endParaRPr lang="en-GB"/>
          </a:p>
        </p:txBody>
      </p:sp>
    </p:spTree>
    <p:extLst>
      <p:ext uri="{BB962C8B-B14F-4D97-AF65-F5344CB8AC3E}">
        <p14:creationId xmlns:p14="http://schemas.microsoft.com/office/powerpoint/2010/main" val="51777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490CE8DC-EBFD-465E-A662-F25ABBAA18EE}" type="datetimeFigureOut">
              <a:rPr lang="en-GB" smtClean="0"/>
              <a:t>15/03/2018</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7302CB28-780A-489E-A377-3C86DC0A28E5}" type="slidenum">
              <a:rPr lang="en-GB" smtClean="0"/>
              <a:t>‹#›</a:t>
            </a:fld>
            <a:endParaRPr lang="en-GB"/>
          </a:p>
        </p:txBody>
      </p:sp>
    </p:spTree>
    <p:extLst>
      <p:ext uri="{BB962C8B-B14F-4D97-AF65-F5344CB8AC3E}">
        <p14:creationId xmlns:p14="http://schemas.microsoft.com/office/powerpoint/2010/main" val="2607788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171450" tIns="171450" rIns="171450" bIns="17145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076237" y="596039"/>
            <a:ext cx="4462527" cy="3942818"/>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68580" tIns="34290" rIns="68580" bIns="34290" rtlCol="0" anchor="ctr"/>
          <a:lstStyle>
            <a:lvl1pPr algn="l">
              <a:defRPr sz="800">
                <a:solidFill>
                  <a:schemeClr val="tx1">
                    <a:tint val="75000"/>
                  </a:schemeClr>
                </a:solidFill>
              </a:defRPr>
            </a:lvl1pPr>
          </a:lstStyle>
          <a:p>
            <a:fld id="{48A87A34-81AB-432B-8DAE-1953F412C126}" type="datetimeFigureOut">
              <a:rPr lang="en-US" dirty="0"/>
              <a:pPr/>
              <a:t>3/15/2018</a:t>
            </a:fld>
            <a:endParaRPr lang="en-US" dirty="0"/>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68580" tIns="34290" rIns="68580" bIns="34290" rtlCol="0" anchor="ctr"/>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68580" tIns="34290" rIns="68580" bIns="34290" rtlCol="0" anchor="ctr"/>
          <a:lstStyle>
            <a:lvl1pPr algn="r">
              <a:defRPr sz="8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579246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1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LORD OF THE FLIES</a:t>
            </a:r>
            <a:endParaRPr lang="en-GB" dirty="0"/>
          </a:p>
        </p:txBody>
      </p:sp>
      <p:sp>
        <p:nvSpPr>
          <p:cNvPr id="3" name="Subtitle 2"/>
          <p:cNvSpPr>
            <a:spLocks noGrp="1"/>
          </p:cNvSpPr>
          <p:nvPr>
            <p:ph type="subTitle" idx="1"/>
          </p:nvPr>
        </p:nvSpPr>
        <p:spPr/>
        <p:txBody>
          <a:bodyPr/>
          <a:lstStyle/>
          <a:p>
            <a:r>
              <a:rPr lang="en-US" dirty="0" smtClean="0"/>
              <a:t>PRACTISING ANALYSIS – Chapter 1</a:t>
            </a:r>
            <a:endParaRPr lang="en-GB" dirty="0"/>
          </a:p>
        </p:txBody>
      </p:sp>
    </p:spTree>
    <p:extLst>
      <p:ext uri="{BB962C8B-B14F-4D97-AF65-F5344CB8AC3E}">
        <p14:creationId xmlns:p14="http://schemas.microsoft.com/office/powerpoint/2010/main" val="365605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74" y="1762444"/>
            <a:ext cx="2480138" cy="1593942"/>
          </a:xfrm>
        </p:spPr>
        <p:txBody>
          <a:bodyPr>
            <a:noAutofit/>
          </a:bodyPr>
          <a:lstStyle/>
          <a:p>
            <a:r>
              <a:rPr lang="en-GB" sz="1800" dirty="0"/>
              <a:t/>
            </a:r>
            <a:br>
              <a:rPr lang="en-GB" sz="1800" dirty="0"/>
            </a:br>
            <a:r>
              <a:rPr lang="en-GB" sz="1800" dirty="0"/>
              <a:t/>
            </a:r>
            <a:br>
              <a:rPr lang="en-GB" sz="1800" dirty="0"/>
            </a:br>
            <a:r>
              <a:rPr lang="en-GB" sz="1800" dirty="0"/>
              <a:t>-  </a:t>
            </a:r>
            <a:r>
              <a:rPr lang="en-GB" sz="1500" dirty="0"/>
              <a:t>metaphor </a:t>
            </a:r>
            <a:br>
              <a:rPr lang="en-GB" sz="1500" dirty="0"/>
            </a:br>
            <a:r>
              <a:rPr lang="en-GB" sz="1500" dirty="0"/>
              <a:t>- foreshadowing</a:t>
            </a:r>
            <a:br>
              <a:rPr lang="en-GB" sz="1500" dirty="0"/>
            </a:br>
            <a:r>
              <a:rPr lang="en-GB" sz="1500" dirty="0"/>
              <a:t>- sound imagery</a:t>
            </a:r>
            <a:br>
              <a:rPr lang="en-GB" sz="1500" dirty="0"/>
            </a:br>
            <a:r>
              <a:rPr lang="en-GB" sz="1500" dirty="0"/>
              <a:t>- repetition </a:t>
            </a:r>
            <a:br>
              <a:rPr lang="en-GB" sz="1500" dirty="0"/>
            </a:br>
            <a:r>
              <a:rPr lang="en-GB" sz="1500" dirty="0"/>
              <a:t/>
            </a:r>
            <a:br>
              <a:rPr lang="en-GB" sz="1500" dirty="0"/>
            </a:br>
            <a:r>
              <a:rPr lang="en-GB" sz="1500" dirty="0"/>
              <a:t>bonus: allusion</a:t>
            </a:r>
            <a:r>
              <a:rPr lang="en-GB" sz="1800" dirty="0"/>
              <a:t/>
            </a:r>
            <a:br>
              <a:rPr lang="en-GB" sz="1800" dirty="0"/>
            </a:br>
            <a:endParaRPr lang="en-GB" sz="1800" dirty="0"/>
          </a:p>
        </p:txBody>
      </p:sp>
      <p:sp>
        <p:nvSpPr>
          <p:cNvPr id="6" name="Rectangle 5"/>
          <p:cNvSpPr/>
          <p:nvPr/>
        </p:nvSpPr>
        <p:spPr>
          <a:xfrm>
            <a:off x="4230443" y="1762444"/>
            <a:ext cx="4329954" cy="2008242"/>
          </a:xfrm>
          <a:prstGeom prst="rect">
            <a:avLst/>
          </a:prstGeom>
        </p:spPr>
        <p:txBody>
          <a:bodyPr wrap="square" lIns="68580" tIns="34290" rIns="68580" bIns="34290">
            <a:spAutoFit/>
          </a:bodyPr>
          <a:lstStyle/>
          <a:p>
            <a:pPr algn="ctr" defTabSz="342900"/>
            <a:r>
              <a:rPr lang="en-GB" dirty="0"/>
              <a:t> Though he had taken off his school sweater and trailed it now from one hand, his grey shirt stuck to him and his hair was plastered to his forehead. All round him the long scar smashed into the jungle was a bath of heat. </a:t>
            </a:r>
            <a:r>
              <a:rPr lang="en-GB" dirty="0" smtClean="0"/>
              <a:t>He </a:t>
            </a:r>
            <a:r>
              <a:rPr lang="en-GB" dirty="0"/>
              <a:t>was clambering heavily among the creepers and broken trunks when a bird, a vision of red and yellow, flashed upwards with a witch-like cry; and this cry was echoed by another.</a:t>
            </a:r>
            <a:endParaRPr lang="en-GB" sz="1100" dirty="0">
              <a:solidFill>
                <a:prstClr val="black"/>
              </a:solidFill>
              <a:latin typeface="Rockwell"/>
            </a:endParaRPr>
          </a:p>
        </p:txBody>
      </p:sp>
      <p:sp>
        <p:nvSpPr>
          <p:cNvPr id="9" name="TextBox 8"/>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5" name="TextBox 4"/>
          <p:cNvSpPr txBox="1"/>
          <p:nvPr/>
        </p:nvSpPr>
        <p:spPr>
          <a:xfrm>
            <a:off x="582439" y="956612"/>
            <a:ext cx="2775473" cy="715581"/>
          </a:xfrm>
          <a:prstGeom prst="rect">
            <a:avLst/>
          </a:prstGeom>
          <a:solidFill>
            <a:srgbClr val="F51C02"/>
          </a:solidFill>
        </p:spPr>
        <p:txBody>
          <a:bodyPr wrap="square" lIns="68580" tIns="34290" rIns="68580" bIns="34290" rtlCol="0">
            <a:spAutoFit/>
          </a:bodyPr>
          <a:lstStyle/>
          <a:p>
            <a:pPr algn="ctr" defTabSz="342900">
              <a:defRPr/>
            </a:pPr>
            <a:r>
              <a:rPr lang="en-GB" dirty="0">
                <a:solidFill>
                  <a:srgbClr val="FFFFFF"/>
                </a:solidFill>
                <a:latin typeface="Rockwell"/>
              </a:rPr>
              <a:t>Using the extract, how does Golding create </a:t>
            </a:r>
            <a:r>
              <a:rPr lang="en-GB">
                <a:solidFill>
                  <a:srgbClr val="FFFFFF"/>
                </a:solidFill>
                <a:latin typeface="Rockwell"/>
              </a:rPr>
              <a:t>a </a:t>
            </a:r>
            <a:r>
              <a:rPr lang="en-GB" smtClean="0">
                <a:solidFill>
                  <a:srgbClr val="FFFFFF"/>
                </a:solidFill>
                <a:latin typeface="Rockwell"/>
              </a:rPr>
              <a:t>sense </a:t>
            </a:r>
            <a:r>
              <a:rPr lang="en-GB" dirty="0">
                <a:solidFill>
                  <a:srgbClr val="FFFFFF"/>
                </a:solidFill>
                <a:latin typeface="Rockwell"/>
              </a:rPr>
              <a:t>of foreboding?</a:t>
            </a:r>
          </a:p>
        </p:txBody>
      </p:sp>
      <p:sp>
        <p:nvSpPr>
          <p:cNvPr id="3" name="TextBox 2"/>
          <p:cNvSpPr txBox="1"/>
          <p:nvPr/>
        </p:nvSpPr>
        <p:spPr>
          <a:xfrm>
            <a:off x="606644" y="4130937"/>
            <a:ext cx="3228237" cy="238527"/>
          </a:xfrm>
          <a:prstGeom prst="rect">
            <a:avLst/>
          </a:prstGeom>
          <a:noFill/>
        </p:spPr>
        <p:txBody>
          <a:bodyPr wrap="square" lIns="68580" tIns="34290" rIns="68580" bIns="34290" rtlCol="0">
            <a:spAutoFit/>
          </a:bodyPr>
          <a:lstStyle/>
          <a:p>
            <a:r>
              <a:rPr lang="en-US" sz="1100" dirty="0"/>
              <a:t>Foreboding = strong sense of future misfortune</a:t>
            </a:r>
            <a:endParaRPr lang="en-GB" sz="1100" dirty="0"/>
          </a:p>
        </p:txBody>
      </p:sp>
      <p:sp>
        <p:nvSpPr>
          <p:cNvPr id="7" name="TextBox 6"/>
          <p:cNvSpPr txBox="1"/>
          <p:nvPr/>
        </p:nvSpPr>
        <p:spPr>
          <a:xfrm>
            <a:off x="5005176" y="4130936"/>
            <a:ext cx="3228237" cy="407804"/>
          </a:xfrm>
          <a:prstGeom prst="rect">
            <a:avLst/>
          </a:prstGeom>
          <a:noFill/>
        </p:spPr>
        <p:txBody>
          <a:bodyPr wrap="square" lIns="68580" tIns="34290" rIns="68580" bIns="34290" rtlCol="0">
            <a:spAutoFit/>
          </a:bodyPr>
          <a:lstStyle/>
          <a:p>
            <a:r>
              <a:rPr lang="en-US" sz="1100" dirty="0"/>
              <a:t>Scar = marks left by plane crash</a:t>
            </a:r>
          </a:p>
          <a:p>
            <a:r>
              <a:rPr lang="en-US" sz="1100" dirty="0"/>
              <a:t>Clambering = climbing with difficulty</a:t>
            </a:r>
            <a:endParaRPr lang="en-GB" sz="1100" dirty="0"/>
          </a:p>
        </p:txBody>
      </p:sp>
    </p:spTree>
    <p:extLst>
      <p:ext uri="{BB962C8B-B14F-4D97-AF65-F5344CB8AC3E}">
        <p14:creationId xmlns:p14="http://schemas.microsoft.com/office/powerpoint/2010/main" val="1770557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74" y="1762444"/>
            <a:ext cx="2480138" cy="1593942"/>
          </a:xfrm>
        </p:spPr>
        <p:txBody>
          <a:bodyPr>
            <a:noAutofit/>
          </a:bodyPr>
          <a:lstStyle/>
          <a:p>
            <a:r>
              <a:rPr lang="en-GB" sz="1800" dirty="0"/>
              <a:t/>
            </a:r>
            <a:br>
              <a:rPr lang="en-GB" sz="1800" dirty="0"/>
            </a:br>
            <a:r>
              <a:rPr lang="en-GB" sz="1800" dirty="0"/>
              <a:t/>
            </a:r>
            <a:br>
              <a:rPr lang="en-GB" sz="1800" dirty="0"/>
            </a:br>
            <a:r>
              <a:rPr lang="en-GB" sz="1800" dirty="0"/>
              <a:t>-  </a:t>
            </a:r>
            <a:r>
              <a:rPr lang="en-GB" sz="1500" dirty="0"/>
              <a:t>metaphor </a:t>
            </a:r>
            <a:br>
              <a:rPr lang="en-GB" sz="1500" dirty="0"/>
            </a:br>
            <a:r>
              <a:rPr lang="en-GB" sz="1500" dirty="0"/>
              <a:t>- foreshadowing</a:t>
            </a:r>
            <a:br>
              <a:rPr lang="en-GB" sz="1500" dirty="0"/>
            </a:br>
            <a:r>
              <a:rPr lang="en-GB" sz="1500" dirty="0"/>
              <a:t>- sound imagery</a:t>
            </a:r>
            <a:br>
              <a:rPr lang="en-GB" sz="1500" dirty="0"/>
            </a:br>
            <a:r>
              <a:rPr lang="en-GB" sz="1500" dirty="0"/>
              <a:t>- repetition </a:t>
            </a:r>
            <a:br>
              <a:rPr lang="en-GB" sz="1500" dirty="0"/>
            </a:br>
            <a:r>
              <a:rPr lang="en-GB" sz="1500" dirty="0"/>
              <a:t/>
            </a:r>
            <a:br>
              <a:rPr lang="en-GB" sz="1500" dirty="0"/>
            </a:br>
            <a:r>
              <a:rPr lang="en-GB" sz="1500" dirty="0"/>
              <a:t>bonus: allusion</a:t>
            </a:r>
            <a:r>
              <a:rPr lang="en-GB" sz="1800" dirty="0"/>
              <a:t/>
            </a:r>
            <a:br>
              <a:rPr lang="en-GB" sz="1800" dirty="0"/>
            </a:br>
            <a:endParaRPr lang="en-GB" sz="1800" dirty="0"/>
          </a:p>
        </p:txBody>
      </p:sp>
      <p:sp>
        <p:nvSpPr>
          <p:cNvPr id="6" name="Rectangle 5"/>
          <p:cNvSpPr/>
          <p:nvPr/>
        </p:nvSpPr>
        <p:spPr>
          <a:xfrm>
            <a:off x="4181016" y="335188"/>
            <a:ext cx="4329954" cy="2008242"/>
          </a:xfrm>
          <a:prstGeom prst="rect">
            <a:avLst/>
          </a:prstGeom>
        </p:spPr>
        <p:txBody>
          <a:bodyPr wrap="square" lIns="68580" tIns="34290" rIns="68580" bIns="34290">
            <a:spAutoFit/>
          </a:bodyPr>
          <a:lstStyle/>
          <a:p>
            <a:pPr algn="ctr" defTabSz="342900"/>
            <a:r>
              <a:rPr lang="en-GB" dirty="0"/>
              <a:t> Though he had taken off his school sweater and trailed it now from one hand, his grey shirt stuck to him and his hair was plastered to his forehead. All round him the long scar smashed into the jungle was a bath of heat. </a:t>
            </a:r>
            <a:r>
              <a:rPr lang="en-GB" dirty="0" smtClean="0"/>
              <a:t>He </a:t>
            </a:r>
            <a:r>
              <a:rPr lang="en-GB" dirty="0"/>
              <a:t>was clambering heavily among the creepers and broken trunks when a bird, a vision of red and yellow, flashed upwards with a witch-like cry; and this cry was echoed by another.</a:t>
            </a:r>
            <a:endParaRPr lang="en-GB" sz="1100" dirty="0">
              <a:solidFill>
                <a:prstClr val="black"/>
              </a:solidFill>
              <a:latin typeface="Rockwell"/>
            </a:endParaRPr>
          </a:p>
        </p:txBody>
      </p:sp>
      <p:sp>
        <p:nvSpPr>
          <p:cNvPr id="9" name="TextBox 8"/>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5" name="TextBox 4"/>
          <p:cNvSpPr txBox="1"/>
          <p:nvPr/>
        </p:nvSpPr>
        <p:spPr>
          <a:xfrm>
            <a:off x="582439" y="956612"/>
            <a:ext cx="2775473" cy="715581"/>
          </a:xfrm>
          <a:prstGeom prst="rect">
            <a:avLst/>
          </a:prstGeom>
          <a:solidFill>
            <a:srgbClr val="F51C02"/>
          </a:solidFill>
        </p:spPr>
        <p:txBody>
          <a:bodyPr wrap="square" lIns="68580" tIns="34290" rIns="68580" bIns="34290" rtlCol="0">
            <a:spAutoFit/>
          </a:bodyPr>
          <a:lstStyle/>
          <a:p>
            <a:pPr algn="ctr" defTabSz="342900">
              <a:defRPr/>
            </a:pPr>
            <a:r>
              <a:rPr lang="en-GB" dirty="0">
                <a:solidFill>
                  <a:srgbClr val="FFFFFF"/>
                </a:solidFill>
                <a:latin typeface="Rockwell"/>
              </a:rPr>
              <a:t>Using the extract, how does Golding create a </a:t>
            </a:r>
            <a:r>
              <a:rPr lang="en-GB" dirty="0" err="1">
                <a:solidFill>
                  <a:srgbClr val="FFFFFF"/>
                </a:solidFill>
                <a:latin typeface="Rockwell"/>
              </a:rPr>
              <a:t>sesnse</a:t>
            </a:r>
            <a:r>
              <a:rPr lang="en-GB" dirty="0">
                <a:solidFill>
                  <a:srgbClr val="FFFFFF"/>
                </a:solidFill>
                <a:latin typeface="Rockwell"/>
              </a:rPr>
              <a:t> of foreboding?</a:t>
            </a:r>
          </a:p>
        </p:txBody>
      </p:sp>
      <p:sp>
        <p:nvSpPr>
          <p:cNvPr id="3" name="TextBox 2"/>
          <p:cNvSpPr txBox="1"/>
          <p:nvPr/>
        </p:nvSpPr>
        <p:spPr>
          <a:xfrm>
            <a:off x="606644" y="4130937"/>
            <a:ext cx="3228237" cy="238527"/>
          </a:xfrm>
          <a:prstGeom prst="rect">
            <a:avLst/>
          </a:prstGeom>
          <a:noFill/>
        </p:spPr>
        <p:txBody>
          <a:bodyPr wrap="square" lIns="68580" tIns="34290" rIns="68580" bIns="34290" rtlCol="0">
            <a:spAutoFit/>
          </a:bodyPr>
          <a:lstStyle/>
          <a:p>
            <a:r>
              <a:rPr lang="en-US" sz="1100" dirty="0"/>
              <a:t>Foreboding = strong sense of future misfortune</a:t>
            </a:r>
            <a:endParaRPr lang="en-GB" sz="1100" dirty="0"/>
          </a:p>
        </p:txBody>
      </p:sp>
      <p:sp>
        <p:nvSpPr>
          <p:cNvPr id="7" name="TextBox 6"/>
          <p:cNvSpPr txBox="1"/>
          <p:nvPr/>
        </p:nvSpPr>
        <p:spPr>
          <a:xfrm>
            <a:off x="3787347" y="2203281"/>
            <a:ext cx="4905632" cy="2946960"/>
          </a:xfrm>
          <a:prstGeom prst="rect">
            <a:avLst/>
          </a:prstGeom>
          <a:noFill/>
        </p:spPr>
        <p:txBody>
          <a:bodyPr wrap="square" lIns="68580" tIns="34290" rIns="68580" bIns="34290" rtlCol="0">
            <a:spAutoFit/>
          </a:bodyPr>
          <a:lstStyle/>
          <a:p>
            <a:r>
              <a:rPr lang="en-GB" sz="1100"/>
              <a:t>Golding creates a sense of foreboding in this extract. ‘The long scar mashed into the jungle was a bath of heat’. This quote shows that the heat is so strong it is encompassing him. The word ‘bath’ is used well as it shows this hot heat is literally surrounding the whole of him – this could give a sense of uneasiness and therefore contributes to foreboding as they may not be able to handle it throughout the story. He also says, ‘when a bird, a vision of red and yellow,’. This is used well as the colours red and yellow are used as a warning colour which could create a sense of foreboding. He then continues with, ‘flashed upwards with a witch-like cry’. This shows that something triggers the birds to immediately fly away, which creates a sense of uneasiness. The word ‘flashed’ shows how abrupt the birds got up and flew away which tells us that something unfortunate may be about to happen as they are quickly leaving. The ‘witch-like cry’ gives another sense of uncomfortableness and portrays it is a shrilling sound and can sound quite daunting. Again, this creates a mood of foreboding as the birds are clearly scared and we don’t know what may happen to the young children.</a:t>
            </a:r>
          </a:p>
        </p:txBody>
      </p:sp>
    </p:spTree>
    <p:extLst>
      <p:ext uri="{BB962C8B-B14F-4D97-AF65-F5344CB8AC3E}">
        <p14:creationId xmlns:p14="http://schemas.microsoft.com/office/powerpoint/2010/main" val="1312206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 </a:t>
            </a:r>
            <a:br>
              <a:rPr lang="en-US" sz="1800" dirty="0"/>
            </a:br>
            <a:r>
              <a:rPr lang="en-US" sz="1800" dirty="0"/>
              <a:t>- Word choice</a:t>
            </a:r>
            <a:br>
              <a:rPr lang="en-US" sz="1800" dirty="0"/>
            </a:br>
            <a:r>
              <a:rPr lang="en-US" sz="1800" dirty="0"/>
              <a:t>that accentuates Ralph’s </a:t>
            </a:r>
            <a:r>
              <a:rPr lang="en-US" sz="1800" dirty="0" err="1"/>
              <a:t>behaviour</a:t>
            </a:r>
            <a:r>
              <a:rPr lang="en-US" sz="1800" dirty="0"/>
              <a:t>, and Piggy’s reaction</a:t>
            </a:r>
            <a:br>
              <a:rPr lang="en-US" sz="1800" dirty="0"/>
            </a:br>
            <a:r>
              <a:rPr lang="en-US" sz="1800" dirty="0"/>
              <a:t>-  Punctuation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fat boy glanced over his shoulder, then leaned toward Ralph</a:t>
            </a:r>
            <a:r>
              <a:rPr lang="en-US" dirty="0" smtClean="0"/>
              <a:t>.</a:t>
            </a:r>
          </a:p>
          <a:p>
            <a:pPr marL="0" indent="0">
              <a:buNone/>
            </a:pPr>
            <a:r>
              <a:rPr lang="en-US" dirty="0" smtClean="0"/>
              <a:t> </a:t>
            </a:r>
            <a:r>
              <a:rPr lang="en-US" dirty="0"/>
              <a:t>He whispered. </a:t>
            </a:r>
            <a:r>
              <a:rPr lang="en-US" dirty="0" smtClean="0"/>
              <a:t>"</a:t>
            </a:r>
            <a:r>
              <a:rPr lang="en-US" dirty="0"/>
              <a:t>They used to call me 'Piggy.'"</a:t>
            </a:r>
            <a:br>
              <a:rPr lang="en-US" dirty="0"/>
            </a:br>
            <a:r>
              <a:rPr lang="en-US" dirty="0"/>
              <a:t>Ralph shrieked with laughter. He jumped up.</a:t>
            </a:r>
            <a:br>
              <a:rPr lang="en-US" dirty="0"/>
            </a:br>
            <a:r>
              <a:rPr lang="en-US" dirty="0"/>
              <a:t>"Piggy! Piggy!"</a:t>
            </a:r>
            <a:br>
              <a:rPr lang="en-US" dirty="0"/>
            </a:br>
            <a:r>
              <a:rPr lang="en-US" dirty="0"/>
              <a:t>"Ralph--please!"</a:t>
            </a:r>
            <a:br>
              <a:rPr lang="en-US" dirty="0"/>
            </a:br>
            <a:r>
              <a:rPr lang="en-US" dirty="0"/>
              <a:t>Piggy clasped his hands in apprehension.</a:t>
            </a:r>
            <a:br>
              <a:rPr lang="en-US" dirty="0"/>
            </a:br>
            <a:r>
              <a:rPr lang="en-US" dirty="0"/>
              <a:t>"I said I didn't want--"</a:t>
            </a:r>
            <a:br>
              <a:rPr lang="en-US" dirty="0"/>
            </a:br>
            <a:r>
              <a:rPr lang="en-US" dirty="0"/>
              <a:t>"Piggy! Piggy!"</a:t>
            </a:r>
            <a:br>
              <a:rPr lang="en-US" dirty="0"/>
            </a:br>
            <a:r>
              <a:rPr lang="en-US" dirty="0"/>
              <a:t>Ralph danced out into the hot air of the beach and then returned as a fighter-plane, </a:t>
            </a:r>
            <a:r>
              <a:rPr lang="en-US" dirty="0" smtClean="0"/>
              <a:t>with </a:t>
            </a:r>
            <a:r>
              <a:rPr lang="en-US" dirty="0"/>
              <a:t>wings swept back, and machine-gunned Piggy. "</a:t>
            </a:r>
            <a:r>
              <a:rPr lang="en-US" dirty="0" err="1"/>
              <a:t>Sche-aa-ow</a:t>
            </a:r>
            <a:r>
              <a:rPr lang="en-US" dirty="0"/>
              <a:t>!" </a:t>
            </a:r>
          </a:p>
          <a:p>
            <a:pPr marL="0" indent="0">
              <a:buNone/>
            </a:pPr>
            <a:r>
              <a:rPr lang="en-US" dirty="0"/>
              <a:t>He dived in the sand at Piggy's feet and lay there laughing. "Piggy!" </a:t>
            </a:r>
          </a:p>
          <a:p>
            <a:pPr marL="0" indent="0">
              <a:buNone/>
            </a:pPr>
            <a:r>
              <a:rPr lang="en-US" dirty="0"/>
              <a:t>Piggy grinned reluctantly, pleased despite himself at even this much recognition. "So long as you don't tell the others--"</a:t>
            </a:r>
            <a:br>
              <a:rPr lang="en-US" dirty="0"/>
            </a:br>
            <a:r>
              <a:rPr lang="en-US" dirty="0"/>
              <a:t>Ralph giggled into the sand. </a:t>
            </a:r>
          </a:p>
          <a:p>
            <a:pPr marL="0" indent="0">
              <a:buNone/>
            </a:pPr>
            <a:endParaRPr lang="en-US" dirty="0"/>
          </a:p>
        </p:txBody>
      </p:sp>
      <p:sp>
        <p:nvSpPr>
          <p:cNvPr id="4" name="TextBox 3"/>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5" name="TextBox 4"/>
          <p:cNvSpPr txBox="1"/>
          <p:nvPr/>
        </p:nvSpPr>
        <p:spPr>
          <a:xfrm>
            <a:off x="582439" y="956612"/>
            <a:ext cx="2775473" cy="715581"/>
          </a:xfrm>
          <a:prstGeom prst="rect">
            <a:avLst/>
          </a:prstGeom>
          <a:solidFill>
            <a:srgbClr val="F51C02"/>
          </a:solidFill>
        </p:spPr>
        <p:txBody>
          <a:bodyPr wrap="square" lIns="68580" tIns="34290" rIns="68580" bIns="34290" rtlCol="0">
            <a:spAutoFit/>
          </a:bodyPr>
          <a:lstStyle/>
          <a:p>
            <a:pPr algn="ctr" defTabSz="342900">
              <a:defRPr/>
            </a:pPr>
            <a:r>
              <a:rPr lang="en-GB" dirty="0">
                <a:solidFill>
                  <a:srgbClr val="FFFFFF"/>
                </a:solidFill>
                <a:latin typeface="Rockwell"/>
              </a:rPr>
              <a:t>Using the extract, how does Golding set up the atmosphere of insensitivity?</a:t>
            </a:r>
          </a:p>
        </p:txBody>
      </p:sp>
    </p:spTree>
    <p:extLst>
      <p:ext uri="{BB962C8B-B14F-4D97-AF65-F5344CB8AC3E}">
        <p14:creationId xmlns:p14="http://schemas.microsoft.com/office/powerpoint/2010/main" val="2391456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 </a:t>
            </a:r>
            <a:br>
              <a:rPr lang="en-US" sz="1800" dirty="0"/>
            </a:br>
            <a:r>
              <a:rPr lang="en-US" sz="1800" dirty="0"/>
              <a:t>- Word choice</a:t>
            </a:r>
            <a:br>
              <a:rPr lang="en-US" sz="1800" dirty="0"/>
            </a:br>
            <a:r>
              <a:rPr lang="en-US" sz="1800" dirty="0"/>
              <a:t>that accentuates Ralph’s </a:t>
            </a:r>
            <a:r>
              <a:rPr lang="en-US" sz="1800" dirty="0" err="1"/>
              <a:t>behaviour</a:t>
            </a:r>
            <a:r>
              <a:rPr lang="en-US" sz="1800" dirty="0"/>
              <a:t>, and Piggy’s reaction</a:t>
            </a:r>
            <a:br>
              <a:rPr lang="en-US" sz="1800" dirty="0"/>
            </a:br>
            <a:r>
              <a:rPr lang="en-US" sz="1800" dirty="0"/>
              <a:t>-  Punctuation </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"Look."</a:t>
            </a:r>
            <a:br>
              <a:rPr lang="en-US" dirty="0"/>
            </a:br>
            <a:r>
              <a:rPr lang="en-US" dirty="0"/>
              <a:t>Jack and Simon pretended to notice nothing. They walked on.</a:t>
            </a:r>
            <a:br>
              <a:rPr lang="en-US" dirty="0"/>
            </a:br>
            <a:r>
              <a:rPr lang="en-US" dirty="0"/>
              <a:t>"You can't come."</a:t>
            </a:r>
            <a:br>
              <a:rPr lang="en-US" dirty="0"/>
            </a:br>
            <a:r>
              <a:rPr lang="en-US" dirty="0"/>
              <a:t>Piggy's glasses were misted again--this time with humiliation.</a:t>
            </a:r>
            <a:br>
              <a:rPr lang="en-US" dirty="0"/>
            </a:br>
            <a:r>
              <a:rPr lang="en-US" dirty="0"/>
              <a:t>"You told '</a:t>
            </a:r>
            <a:r>
              <a:rPr lang="en-US" dirty="0" err="1"/>
              <a:t>em</a:t>
            </a:r>
            <a:r>
              <a:rPr lang="en-US" dirty="0"/>
              <a:t>. After what I said."</a:t>
            </a:r>
            <a:br>
              <a:rPr lang="en-US" dirty="0"/>
            </a:br>
            <a:r>
              <a:rPr lang="en-US" dirty="0"/>
              <a:t>His face flushed, his mouth trembled.</a:t>
            </a:r>
            <a:br>
              <a:rPr lang="en-US" dirty="0"/>
            </a:br>
            <a:r>
              <a:rPr lang="en-US" dirty="0"/>
              <a:t>"After I said I didn't want--"</a:t>
            </a:r>
            <a:br>
              <a:rPr lang="en-US" dirty="0"/>
            </a:br>
            <a:r>
              <a:rPr lang="en-US" dirty="0"/>
              <a:t>"What on earth are you talking about?"</a:t>
            </a:r>
            <a:br>
              <a:rPr lang="en-US" dirty="0"/>
            </a:br>
            <a:r>
              <a:rPr lang="en-US" dirty="0"/>
              <a:t>"About being called Piggy. I said I didn't care as long as they didn't call me Piggy; an' I </a:t>
            </a:r>
            <a:r>
              <a:rPr lang="en-US" dirty="0" smtClean="0"/>
              <a:t>said </a:t>
            </a:r>
            <a:r>
              <a:rPr lang="en-US" dirty="0"/>
              <a:t>not to tell and then you went an' said straight out--"</a:t>
            </a:r>
            <a:br>
              <a:rPr lang="en-US" dirty="0"/>
            </a:br>
            <a:r>
              <a:rPr lang="en-US" dirty="0"/>
              <a:t>Stillness descended on them. Ralph, looking with more understanding at Piggy, saw </a:t>
            </a:r>
            <a:r>
              <a:rPr lang="en-US" dirty="0" smtClean="0"/>
              <a:t>that </a:t>
            </a:r>
            <a:r>
              <a:rPr lang="en-US" dirty="0"/>
              <a:t>he was hurt and crushed. He hovered between the two courses of apology or further insult. </a:t>
            </a:r>
          </a:p>
          <a:p>
            <a:pPr marL="0" indent="0">
              <a:buNone/>
            </a:pPr>
            <a:r>
              <a:rPr lang="en-US" dirty="0"/>
              <a:t>"Better Piggy than Fatty," he said at last, with the directness of genuine leadership, "and anyway, I'm sorry if you feel like that. Now go back, Piggy, and take names. That's your job. So long." </a:t>
            </a:r>
          </a:p>
          <a:p>
            <a:pPr marL="0" indent="0">
              <a:buNone/>
            </a:pPr>
            <a:endParaRPr lang="en-US" dirty="0"/>
          </a:p>
        </p:txBody>
      </p:sp>
      <p:sp>
        <p:nvSpPr>
          <p:cNvPr id="4" name="TextBox 3"/>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5" name="TextBox 4"/>
          <p:cNvSpPr txBox="1"/>
          <p:nvPr/>
        </p:nvSpPr>
        <p:spPr>
          <a:xfrm>
            <a:off x="582439" y="956612"/>
            <a:ext cx="2775473" cy="715581"/>
          </a:xfrm>
          <a:prstGeom prst="rect">
            <a:avLst/>
          </a:prstGeom>
          <a:solidFill>
            <a:srgbClr val="F51C02"/>
          </a:solidFill>
        </p:spPr>
        <p:txBody>
          <a:bodyPr wrap="square" lIns="68580" tIns="34290" rIns="68580" bIns="34290" rtlCol="0">
            <a:spAutoFit/>
          </a:bodyPr>
          <a:lstStyle/>
          <a:p>
            <a:pPr algn="ctr" defTabSz="342900">
              <a:defRPr/>
            </a:pPr>
            <a:r>
              <a:rPr lang="en-GB" dirty="0">
                <a:solidFill>
                  <a:srgbClr val="FFFFFF"/>
                </a:solidFill>
                <a:latin typeface="Rockwell"/>
              </a:rPr>
              <a:t>Using the extract, how does Golding </a:t>
            </a:r>
            <a:r>
              <a:rPr lang="en-GB" dirty="0" smtClean="0">
                <a:solidFill>
                  <a:srgbClr val="FFFFFF"/>
                </a:solidFill>
                <a:latin typeface="Rockwell"/>
              </a:rPr>
              <a:t>develop the character of Ralph</a:t>
            </a:r>
            <a:r>
              <a:rPr lang="en-GB" dirty="0">
                <a:solidFill>
                  <a:srgbClr val="FFFFFF"/>
                </a:solidFill>
                <a:latin typeface="Rockwell"/>
              </a:rPr>
              <a:t>?</a:t>
            </a:r>
          </a:p>
        </p:txBody>
      </p:sp>
    </p:spTree>
    <p:extLst>
      <p:ext uri="{BB962C8B-B14F-4D97-AF65-F5344CB8AC3E}">
        <p14:creationId xmlns:p14="http://schemas.microsoft.com/office/powerpoint/2010/main" val="1448313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2300" dirty="0"/>
              <a:t>Sentence structure</a:t>
            </a:r>
            <a:br>
              <a:rPr lang="en-US" sz="2300" dirty="0"/>
            </a:br>
            <a:r>
              <a:rPr lang="en-US" sz="2300" dirty="0"/>
              <a:t>- Punctuation</a:t>
            </a:r>
            <a:br>
              <a:rPr lang="en-US" sz="2300" dirty="0"/>
            </a:br>
            <a:r>
              <a:rPr lang="en-US" sz="2300" dirty="0"/>
              <a:t>- Simile </a:t>
            </a:r>
          </a:p>
        </p:txBody>
      </p:sp>
      <p:sp>
        <p:nvSpPr>
          <p:cNvPr id="3" name="Content Placeholder 2"/>
          <p:cNvSpPr>
            <a:spLocks noGrp="1"/>
          </p:cNvSpPr>
          <p:nvPr>
            <p:ph idx="1"/>
          </p:nvPr>
        </p:nvSpPr>
        <p:spPr/>
        <p:txBody>
          <a:bodyPr/>
          <a:lstStyle/>
          <a:p>
            <a:pPr marL="0" indent="0">
              <a:buNone/>
            </a:pPr>
            <a:r>
              <a:rPr lang="en-US" dirty="0"/>
              <a:t>The great rock loitered, poised on one toe, decided not to return, moved through the air, fell, struck, turned over, leapt droning through the air and smashed a deep hole in the canopy of the forest. Echoes and birds flew, white and pink dust floated, the forest further down shook as with the passage of an enraged monster: and then the island was still. </a:t>
            </a:r>
          </a:p>
          <a:p>
            <a:pPr marL="0" indent="0">
              <a:buNone/>
            </a:pPr>
            <a:endParaRPr lang="en-US" dirty="0"/>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6" name="TextBox 5"/>
          <p:cNvSpPr txBox="1"/>
          <p:nvPr/>
        </p:nvSpPr>
        <p:spPr>
          <a:xfrm>
            <a:off x="582439" y="956612"/>
            <a:ext cx="2775473" cy="715581"/>
          </a:xfrm>
          <a:prstGeom prst="rect">
            <a:avLst/>
          </a:prstGeom>
          <a:solidFill>
            <a:srgbClr val="F51C02"/>
          </a:solidFill>
        </p:spPr>
        <p:txBody>
          <a:bodyPr wrap="square" lIns="68580" tIns="34290" rIns="68580" bIns="34290" rtlCol="0">
            <a:spAutoFit/>
          </a:bodyPr>
          <a:lstStyle/>
          <a:p>
            <a:pPr algn="ctr" defTabSz="342900">
              <a:defRPr/>
            </a:pPr>
            <a:r>
              <a:rPr lang="en-GB" dirty="0">
                <a:solidFill>
                  <a:srgbClr val="FFFFFF"/>
                </a:solidFill>
                <a:latin typeface="Rockwell"/>
              </a:rPr>
              <a:t>Using the extract, how does Golding </a:t>
            </a:r>
            <a:r>
              <a:rPr lang="en-GB" dirty="0" smtClean="0">
                <a:solidFill>
                  <a:srgbClr val="FFFFFF"/>
                </a:solidFill>
                <a:latin typeface="Rockwell"/>
              </a:rPr>
              <a:t>use language to create vivid descriptions</a:t>
            </a:r>
            <a:r>
              <a:rPr lang="en-GB" dirty="0">
                <a:solidFill>
                  <a:srgbClr val="FFFFFF"/>
                </a:solidFill>
                <a:latin typeface="Rockwell"/>
              </a:rPr>
              <a:t>?</a:t>
            </a:r>
          </a:p>
        </p:txBody>
      </p:sp>
    </p:spTree>
    <p:extLst>
      <p:ext uri="{BB962C8B-B14F-4D97-AF65-F5344CB8AC3E}">
        <p14:creationId xmlns:p14="http://schemas.microsoft.com/office/powerpoint/2010/main" val="3627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500" dirty="0"/>
              <a:t>- Dialogue  </a:t>
            </a:r>
            <a:br>
              <a:rPr lang="en-US" sz="1500" dirty="0"/>
            </a:br>
            <a:r>
              <a:rPr lang="en-US" sz="1500" dirty="0"/>
              <a:t>- Word choice</a:t>
            </a:r>
            <a:br>
              <a:rPr lang="en-US" sz="1500" dirty="0"/>
            </a:br>
            <a:r>
              <a:rPr lang="en-US" sz="1500" dirty="0"/>
              <a:t>- Contrast</a:t>
            </a:r>
            <a:br>
              <a:rPr lang="en-US" sz="1500" dirty="0"/>
            </a:br>
            <a:r>
              <a:rPr lang="en-US" sz="1500" dirty="0"/>
              <a:t>-  Punctuation </a:t>
            </a:r>
            <a:br>
              <a:rPr lang="en-US" sz="1500" dirty="0"/>
            </a:br>
            <a:r>
              <a:rPr lang="en-US" sz="1500" dirty="0"/>
              <a:t>- Structural choice (the end of a chapter)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"I was choosing a place," said Jack. "I was just waiting for a moment to decide where to stab him." </a:t>
            </a:r>
          </a:p>
          <a:p>
            <a:pPr marL="0" indent="0">
              <a:buNone/>
            </a:pPr>
            <a:r>
              <a:rPr lang="en-US" dirty="0"/>
              <a:t>"You should stick a pig," said Ralph fiercely. "They always talk about sticking a pig." </a:t>
            </a:r>
          </a:p>
          <a:p>
            <a:pPr marL="0" indent="0">
              <a:buNone/>
            </a:pPr>
            <a:r>
              <a:rPr lang="en-US" dirty="0"/>
              <a:t>"You cut a pig's throat to let the blood out," said Jack, "otherwise you can't eat the meat." </a:t>
            </a:r>
          </a:p>
          <a:p>
            <a:pPr marL="0" indent="0">
              <a:buNone/>
            </a:pPr>
            <a:r>
              <a:rPr lang="en-US" dirty="0"/>
              <a:t>"Why didn't you--?" </a:t>
            </a:r>
          </a:p>
          <a:p>
            <a:pPr marL="0" indent="0">
              <a:buNone/>
            </a:pPr>
            <a:r>
              <a:rPr lang="en-US" dirty="0"/>
              <a:t>They knew very well why he hadn't: because of the enormity of the knife descending and cutting into living flesh; because of the unbearable blood. </a:t>
            </a:r>
          </a:p>
          <a:p>
            <a:pPr marL="0" indent="0">
              <a:buNone/>
            </a:pPr>
            <a:r>
              <a:rPr lang="en-US" dirty="0"/>
              <a:t>"I was going to," said Jack. He was ahead of them, and they could not see his face. "I was choosing a place. Next time--!" </a:t>
            </a:r>
          </a:p>
          <a:p>
            <a:pPr marL="0" indent="0">
              <a:buNone/>
            </a:pPr>
            <a:r>
              <a:rPr lang="en-US" dirty="0"/>
              <a:t>He snatched his knife out of the sheath and slammed it into a tree trunk. Next time there would be no mercy. He looked round fiercely, daring them to contradict. Then they </a:t>
            </a:r>
            <a:r>
              <a:rPr lang="en-US" dirty="0" smtClean="0"/>
              <a:t>broke </a:t>
            </a:r>
            <a:r>
              <a:rPr lang="en-US" dirty="0"/>
              <a:t>out into the sunlight and for a while they were busy finding and devouring food as they moved down the scar toward the platform and the meeting. </a:t>
            </a:r>
          </a:p>
        </p:txBody>
      </p:sp>
      <p:sp>
        <p:nvSpPr>
          <p:cNvPr id="4" name="TextBox 3"/>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5" name="TextBox 4"/>
          <p:cNvSpPr txBox="1"/>
          <p:nvPr/>
        </p:nvSpPr>
        <p:spPr>
          <a:xfrm>
            <a:off x="582439" y="956612"/>
            <a:ext cx="2775473" cy="715581"/>
          </a:xfrm>
          <a:prstGeom prst="rect">
            <a:avLst/>
          </a:prstGeom>
          <a:solidFill>
            <a:srgbClr val="F51C02"/>
          </a:solidFill>
        </p:spPr>
        <p:txBody>
          <a:bodyPr wrap="square" lIns="68580" tIns="34290" rIns="68580" bIns="34290" rtlCol="0">
            <a:spAutoFit/>
          </a:bodyPr>
          <a:lstStyle/>
          <a:p>
            <a:pPr algn="ctr" defTabSz="342900">
              <a:defRPr/>
            </a:pPr>
            <a:r>
              <a:rPr lang="en-GB" dirty="0">
                <a:solidFill>
                  <a:srgbClr val="FFFFFF"/>
                </a:solidFill>
                <a:latin typeface="Rockwell"/>
              </a:rPr>
              <a:t>Using the extract, how does Golding </a:t>
            </a:r>
            <a:r>
              <a:rPr lang="en-GB" dirty="0" smtClean="0">
                <a:solidFill>
                  <a:srgbClr val="FFFFFF"/>
                </a:solidFill>
                <a:latin typeface="Rockwell"/>
              </a:rPr>
              <a:t>use language to create a sense of foreboding</a:t>
            </a:r>
            <a:r>
              <a:rPr lang="en-GB" dirty="0">
                <a:solidFill>
                  <a:srgbClr val="FFFFFF"/>
                </a:solidFill>
                <a:latin typeface="Rockwell"/>
              </a:rPr>
              <a:t>?</a:t>
            </a:r>
          </a:p>
        </p:txBody>
      </p:sp>
    </p:spTree>
    <p:extLst>
      <p:ext uri="{BB962C8B-B14F-4D97-AF65-F5344CB8AC3E}">
        <p14:creationId xmlns:p14="http://schemas.microsoft.com/office/powerpoint/2010/main" val="19893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192</TotalTime>
  <Words>678</Words>
  <Application>Microsoft Office PowerPoint</Application>
  <PresentationFormat>On-screen Show (16:9)</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Rockwell</vt:lpstr>
      <vt:lpstr>Wingdings</vt:lpstr>
      <vt:lpstr>Office Theme</vt:lpstr>
      <vt:lpstr>Atlas</vt:lpstr>
      <vt:lpstr>LORD OF THE FLIES</vt:lpstr>
      <vt:lpstr>  -  metaphor  - foreshadowing - sound imagery - repetition   bonus: allusion </vt:lpstr>
      <vt:lpstr>  -  metaphor  - foreshadowing - sound imagery - repetition   bonus: allusion </vt:lpstr>
      <vt:lpstr>-  - Word choice that accentuates Ralph’s behaviour, and Piggy’s reaction -  Punctuation </vt:lpstr>
      <vt:lpstr>-  - Word choice that accentuates Ralph’s behaviour, and Piggy’s reaction -  Punctuation </vt:lpstr>
      <vt:lpstr>- Sentence structure - Punctuation - Simile </vt:lpstr>
      <vt:lpstr>- Dialogue   - Word choice - Contrast -  Punctuation  - Structural choice (the end of a chapter) </vt:lpstr>
    </vt:vector>
  </TitlesOfParts>
  <Company>South Devon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Moss</dc:creator>
  <cp:lastModifiedBy>Paul  Moss</cp:lastModifiedBy>
  <cp:revision>19</cp:revision>
  <dcterms:created xsi:type="dcterms:W3CDTF">2018-02-01T12:52:07Z</dcterms:created>
  <dcterms:modified xsi:type="dcterms:W3CDTF">2018-03-15T15:40:05Z</dcterms:modified>
</cp:coreProperties>
</file>