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64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78660-403E-3142-B32F-D8E05625A53B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F476-222D-9240-AEF8-732D4A837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7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Spelling first, then Definitions – temerity </a:t>
            </a:r>
            <a:r>
              <a:rPr lang="en-US" smtClean="0"/>
              <a:t>= reckless </a:t>
            </a:r>
            <a:r>
              <a:rPr lang="en-US" dirty="0" smtClean="0"/>
              <a:t>boldness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F476-222D-9240-AEF8-732D4A8377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9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F476-222D-9240-AEF8-732D4A8377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7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video again, and take notes of quotes. Then use the vocab to </a:t>
            </a:r>
            <a:r>
              <a:rPr lang="en-US" dirty="0" err="1" smtClean="0"/>
              <a:t>analyse</a:t>
            </a:r>
            <a:r>
              <a:rPr lang="en-US" dirty="0" smtClean="0"/>
              <a:t> the speech. 7 minute task – get as many examples covered as possible. Does he use</a:t>
            </a:r>
            <a:r>
              <a:rPr lang="en-US" baseline="0" dirty="0" smtClean="0"/>
              <a:t> any language techniques?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F476-222D-9240-AEF8-732D4A8377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8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7989"/>
            <a:ext cx="8915400" cy="658368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75915"/>
            <a:ext cx="8001000" cy="286758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3534"/>
            <a:ext cx="8915400" cy="6858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8" y="1536192"/>
            <a:ext cx="3427413" cy="3154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529334"/>
            <a:ext cx="4572000" cy="316839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29"/>
            <a:ext cx="8001000" cy="1391771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7988300" cy="223570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29"/>
            <a:ext cx="8001000" cy="1391771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3986784" cy="223570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847165"/>
            <a:ext cx="3986784" cy="223570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29"/>
            <a:ext cx="8001000" cy="1391771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6601968" cy="223570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847165"/>
            <a:ext cx="1371600" cy="11109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1971877"/>
            <a:ext cx="1371600" cy="11109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847165"/>
            <a:ext cx="914400" cy="4149959"/>
          </a:xfrm>
        </p:spPr>
        <p:txBody>
          <a:bodyPr vert="eaVert" lIns="274320" tIns="685800" bIns="68580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301003"/>
            <a:ext cx="6426200" cy="340672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69076"/>
            <a:ext cx="8915400" cy="6858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57700"/>
            <a:ext cx="8001000" cy="6858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7988300" cy="29146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299"/>
            <a:ext cx="8915400" cy="17145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113455"/>
            <a:ext cx="8001000" cy="58293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46672"/>
            <a:ext cx="3566160" cy="27610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1946672"/>
            <a:ext cx="3566160" cy="27610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513285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299447"/>
            <a:ext cx="3566160" cy="24082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513285"/>
            <a:ext cx="3566160" cy="658415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299447"/>
            <a:ext cx="3566160" cy="24082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41195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178424"/>
            <a:ext cx="3383280" cy="1191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3534"/>
            <a:ext cx="8915400" cy="6858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1943101"/>
            <a:ext cx="3566160" cy="276463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529333"/>
            <a:ext cx="3566160" cy="316839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41195"/>
            <a:ext cx="2133600" cy="273844"/>
          </a:xfrm>
        </p:spPr>
        <p:txBody>
          <a:bodyPr/>
          <a:lstStyle/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842892"/>
            <a:ext cx="8913813" cy="6858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946672"/>
            <a:ext cx="7610476" cy="2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411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9C689C-F926-AC46-8D33-72817348B1A4}" type="datetimeFigureOut">
              <a:rPr lang="en-US" smtClean="0"/>
              <a:t>24/03/18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4119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49268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A9A433-1256-B543-854D-82508C5DF2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1" y="0"/>
            <a:ext cx="7999413" cy="1371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1" y="5006340"/>
            <a:ext cx="7999413" cy="1371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0n8fyUFn6E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0n8fyUFn6E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language building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389" y="195262"/>
            <a:ext cx="87852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Having already, impressed, with it’s £10.5m UK opening, plus previews, Black Panther. signals its likelihood for sustained success with second weekend takings of £6.86m – a relatively slim 35% decline from the opening; session. After 13 days, the Marvel film has notched up £29.5m?</a:t>
            </a:r>
            <a:endParaRPr lang="en-GB" sz="2000" dirty="0"/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323850" y="2464281"/>
            <a:ext cx="32400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2800" b="1" dirty="0"/>
              <a:t>Remove the unnecessary punctuation marks</a:t>
            </a:r>
            <a:r>
              <a:rPr lang="en-GB" sz="2800" b="1" dirty="0" smtClean="0"/>
              <a:t>. Write out in full. </a:t>
            </a:r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7" y="2464281"/>
            <a:ext cx="4787153" cy="239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989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389" y="186590"/>
            <a:ext cx="8785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Having already</a:t>
            </a:r>
            <a:r>
              <a:rPr lang="en-US" sz="2000" b="1" dirty="0">
                <a:solidFill>
                  <a:srgbClr val="FF0000"/>
                </a:solidFill>
              </a:rPr>
              <a:t>,</a:t>
            </a:r>
            <a:r>
              <a:rPr lang="en-US" dirty="0"/>
              <a:t> impressed</a:t>
            </a:r>
            <a:r>
              <a:rPr lang="en-US" sz="2000" b="1" dirty="0">
                <a:solidFill>
                  <a:srgbClr val="FF0000"/>
                </a:solidFill>
              </a:rPr>
              <a:t>,</a:t>
            </a:r>
            <a:r>
              <a:rPr lang="en-US" dirty="0"/>
              <a:t> with it</a:t>
            </a:r>
            <a:r>
              <a:rPr lang="en-US" sz="2000" b="1" dirty="0">
                <a:solidFill>
                  <a:srgbClr val="FF0000"/>
                </a:solidFill>
              </a:rPr>
              <a:t>’</a:t>
            </a:r>
            <a:r>
              <a:rPr lang="en-US" dirty="0"/>
              <a:t>s £10.5m UK opening, plus previews, Black Panther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r>
              <a:rPr lang="en-US" dirty="0"/>
              <a:t> signals its likelihood for sustained success with second weekend takings of £6.86m – a relatively slim 35% decline from the opening</a:t>
            </a:r>
            <a:r>
              <a:rPr lang="en-US" sz="2000" b="1" dirty="0">
                <a:solidFill>
                  <a:srgbClr val="FF0000"/>
                </a:solidFill>
              </a:rPr>
              <a:t>;</a:t>
            </a:r>
            <a:r>
              <a:rPr lang="en-US" dirty="0"/>
              <a:t> session. After 13 days, the Marvel film has notched up £29.5m</a:t>
            </a:r>
            <a:r>
              <a:rPr lang="en-US" sz="2000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323850" y="2467928"/>
            <a:ext cx="32400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2800" b="1" dirty="0"/>
              <a:t>Remove the unnecessary punctuation marks</a:t>
            </a:r>
            <a:r>
              <a:rPr lang="en-GB" sz="2800" b="1" dirty="0" smtClean="0"/>
              <a:t>.</a:t>
            </a:r>
            <a:r>
              <a:rPr lang="en-GB" sz="2800" b="1" dirty="0" smtClean="0"/>
              <a:t> Write out in full. </a:t>
            </a:r>
          </a:p>
          <a:p>
            <a:endParaRPr lang="en-GB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7" y="2464281"/>
            <a:ext cx="4787153" cy="239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1944689" y="303610"/>
            <a:ext cx="358775" cy="270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384551" y="303610"/>
            <a:ext cx="358775" cy="270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75151" y="195263"/>
            <a:ext cx="358775" cy="270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063876" y="619126"/>
            <a:ext cx="360363" cy="269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244851" y="1203722"/>
            <a:ext cx="358775" cy="270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555876" y="1483519"/>
            <a:ext cx="360363" cy="270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3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389" y="195263"/>
            <a:ext cx="8785225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/>
              <a:t>eddie</a:t>
            </a:r>
            <a:r>
              <a:rPr lang="en-US" dirty="0"/>
              <a:t> jones has a vivid recollection of the buildup to his first game as </a:t>
            </a:r>
            <a:r>
              <a:rPr lang="en-US" dirty="0" err="1"/>
              <a:t>england</a:t>
            </a:r>
            <a:r>
              <a:rPr lang="en-US" dirty="0"/>
              <a:t> coach against </a:t>
            </a:r>
            <a:r>
              <a:rPr lang="en-US" dirty="0" err="1"/>
              <a:t>scotland</a:t>
            </a:r>
            <a:r>
              <a:rPr lang="en-US" dirty="0"/>
              <a:t> in </a:t>
            </a:r>
            <a:r>
              <a:rPr lang="en-US" dirty="0" err="1"/>
              <a:t>edinburgh</a:t>
            </a:r>
            <a:r>
              <a:rPr lang="en-US" dirty="0"/>
              <a:t>. two years on, before </a:t>
            </a:r>
            <a:r>
              <a:rPr lang="en-US" dirty="0" err="1"/>
              <a:t>saturday</a:t>
            </a:r>
            <a:r>
              <a:rPr lang="ja-JP" altLang="en-US" dirty="0"/>
              <a:t>’</a:t>
            </a:r>
            <a:r>
              <a:rPr lang="en-US" dirty="0"/>
              <a:t>s </a:t>
            </a:r>
            <a:r>
              <a:rPr lang="en-US" dirty="0" err="1"/>
              <a:t>calcutta</a:t>
            </a:r>
            <a:r>
              <a:rPr lang="en-US" dirty="0"/>
              <a:t> cup reunion, he has been replaying the video footage to his squad this week and says it still sends a shiver down his spine. </a:t>
            </a:r>
            <a:r>
              <a:rPr lang="ja-JP" altLang="en-US" dirty="0"/>
              <a:t>“</a:t>
            </a:r>
            <a:r>
              <a:rPr lang="en-US" dirty="0"/>
              <a:t>after the first training run I was thinking: </a:t>
            </a:r>
            <a:r>
              <a:rPr lang="ja-JP" altLang="en-US" dirty="0"/>
              <a:t>‘</a:t>
            </a:r>
            <a:r>
              <a:rPr lang="en-US" dirty="0"/>
              <a:t>goodness me, what have I got myself into here? after 20 minutes they were just shot. they </a:t>
            </a:r>
            <a:r>
              <a:rPr lang="en-US" dirty="0" err="1"/>
              <a:t>couldn</a:t>
            </a:r>
            <a:r>
              <a:rPr lang="ja-JP" altLang="en-US" dirty="0"/>
              <a:t>’</a:t>
            </a:r>
            <a:r>
              <a:rPr lang="en-US" dirty="0"/>
              <a:t>t run any more.</a:t>
            </a:r>
            <a:r>
              <a:rPr lang="ja-JP" altLang="en-US" dirty="0"/>
              <a:t>”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15" t="1272" b="1242"/>
          <a:stretch/>
        </p:blipFill>
        <p:spPr>
          <a:xfrm>
            <a:off x="3851920" y="2673698"/>
            <a:ext cx="4824536" cy="216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50826" y="2787254"/>
            <a:ext cx="339142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smtClean="0"/>
              <a:t>Write out </a:t>
            </a:r>
            <a:r>
              <a:rPr lang="en-GB" sz="2400" b="1" dirty="0"/>
              <a:t>the </a:t>
            </a:r>
            <a:r>
              <a:rPr lang="en-GB" sz="2400" b="1" dirty="0" smtClean="0"/>
              <a:t>words that should have capital letters.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1638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389" y="195263"/>
            <a:ext cx="87852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dirty="0"/>
              <a:t>ddie </a:t>
            </a:r>
            <a:r>
              <a:rPr lang="en-US" sz="2000" b="1" dirty="0">
                <a:solidFill>
                  <a:srgbClr val="FF0000"/>
                </a:solidFill>
              </a:rPr>
              <a:t>J</a:t>
            </a:r>
            <a:r>
              <a:rPr lang="en-US" dirty="0"/>
              <a:t>ones has a vivid recollection of the buildup to his first game as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dirty="0"/>
              <a:t>ngland coach against 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dirty="0"/>
              <a:t>cotland in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dirty="0"/>
              <a:t>dinburgh.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dirty="0"/>
              <a:t>wo years on, before 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dirty="0"/>
              <a:t>aturday</a:t>
            </a:r>
            <a:r>
              <a:rPr lang="ja-JP" altLang="en-US" dirty="0"/>
              <a:t>’</a:t>
            </a:r>
            <a:r>
              <a:rPr lang="en-US" dirty="0"/>
              <a:t>s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dirty="0"/>
              <a:t>alcutta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dirty="0"/>
              <a:t>up reunion, he has been replaying the video footage to his squad this week and says it still sends a shiver down his spine. </a:t>
            </a:r>
            <a:r>
              <a:rPr lang="ja-JP" altLang="en-US" dirty="0"/>
              <a:t>“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dirty="0"/>
              <a:t>fter the first training run I was thinking: </a:t>
            </a:r>
            <a:r>
              <a:rPr lang="ja-JP" altLang="en-US" dirty="0"/>
              <a:t>‘</a:t>
            </a:r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dirty="0"/>
              <a:t>oodness me, what have I got myself into here?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dirty="0"/>
              <a:t>fter 20 minutes they were just shot.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dirty="0"/>
              <a:t>hey </a:t>
            </a:r>
            <a:r>
              <a:rPr lang="en-US" dirty="0" err="1"/>
              <a:t>couldn</a:t>
            </a:r>
            <a:r>
              <a:rPr lang="ja-JP" altLang="en-US" dirty="0"/>
              <a:t>’</a:t>
            </a:r>
            <a:r>
              <a:rPr lang="en-US" dirty="0"/>
              <a:t>t run any more.</a:t>
            </a:r>
            <a:r>
              <a:rPr lang="ja-JP" altLang="en-US" dirty="0"/>
              <a:t>”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15" t="1272" b="1242"/>
          <a:stretch/>
        </p:blipFill>
        <p:spPr>
          <a:xfrm>
            <a:off x="3851920" y="2673698"/>
            <a:ext cx="4824536" cy="216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50826" y="2787254"/>
            <a:ext cx="339142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smtClean="0"/>
              <a:t>Write out </a:t>
            </a:r>
            <a:r>
              <a:rPr lang="en-GB" sz="2400" b="1" dirty="0"/>
              <a:t>the </a:t>
            </a:r>
            <a:r>
              <a:rPr lang="en-GB" sz="2400" b="1" dirty="0" smtClean="0"/>
              <a:t>words that should have capital letters.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6888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test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46170"/>
              </p:ext>
            </p:extLst>
          </p:nvPr>
        </p:nvGraphicFramePr>
        <p:xfrm>
          <a:off x="1542806" y="1770204"/>
          <a:ext cx="6226316" cy="2844048"/>
        </p:xfrm>
        <a:graphic>
          <a:graphicData uri="http://schemas.openxmlformats.org/drawingml/2006/table">
            <a:tbl>
              <a:tblPr firstRow="1" firstCol="1" bandRow="1"/>
              <a:tblGrid>
                <a:gridCol w="2075208"/>
                <a:gridCol w="2075208"/>
                <a:gridCol w="2075900"/>
              </a:tblGrid>
              <a:tr h="711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Loving</a:t>
                      </a:r>
                      <a:endParaRPr lang="en-GB" sz="20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Temerity </a:t>
                      </a:r>
                      <a:endParaRPr lang="en-GB" sz="20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Implies</a:t>
                      </a:r>
                      <a:endParaRPr lang="en-GB" sz="2000" b="1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Irresponsible</a:t>
                      </a:r>
                      <a:endParaRPr lang="en-GB" sz="20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Fractured</a:t>
                      </a:r>
                      <a:endParaRPr lang="en-GB" sz="20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Conveys</a:t>
                      </a:r>
                      <a:endParaRPr lang="en-GB" sz="2000" b="1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Hopeful</a:t>
                      </a:r>
                      <a:endParaRPr lang="en-GB" sz="20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Doubtful</a:t>
                      </a:r>
                      <a:endParaRPr lang="en-GB" sz="20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Highlights</a:t>
                      </a:r>
                      <a:endParaRPr lang="en-GB" sz="2000" b="1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Virtuous </a:t>
                      </a:r>
                      <a:endParaRPr lang="en-GB" sz="20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Disappointing</a:t>
                      </a:r>
                      <a:endParaRPr lang="en-GB" sz="20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u="non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Contrasts</a:t>
                      </a:r>
                      <a:endParaRPr lang="en-GB" sz="2000" b="1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60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comprehension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10285" y="1541211"/>
            <a:ext cx="731423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1F497D"/>
              </a:solidFill>
              <a:ea typeface="Calibri" charset="0"/>
              <a:cs typeface="Times New Roman" charset="0"/>
            </a:endParaRPr>
          </a:p>
          <a:p>
            <a:r>
              <a:rPr lang="en-GB" sz="2000" dirty="0" smtClean="0">
                <a:solidFill>
                  <a:srgbClr val="1F497D"/>
                </a:solidFill>
                <a:ea typeface="Calibri" charset="0"/>
                <a:cs typeface="Times New Roman" charset="0"/>
              </a:rPr>
              <a:t>Listen to the video.</a:t>
            </a:r>
          </a:p>
          <a:p>
            <a:r>
              <a:rPr lang="en-GB" sz="2000" dirty="0" smtClean="0">
                <a:solidFill>
                  <a:srgbClr val="1F497D"/>
                </a:solidFill>
                <a:ea typeface="Calibri" charset="0"/>
                <a:cs typeface="Times New Roman" charset="0"/>
              </a:rPr>
              <a:t>How </a:t>
            </a:r>
            <a:r>
              <a:rPr lang="en-GB" sz="2000" dirty="0">
                <a:solidFill>
                  <a:srgbClr val="1F497D"/>
                </a:solidFill>
                <a:ea typeface="Calibri" charset="0"/>
                <a:cs typeface="Times New Roman" charset="0"/>
              </a:rPr>
              <a:t>does </a:t>
            </a:r>
            <a:r>
              <a:rPr lang="en-GB" sz="2000" b="1" dirty="0">
                <a:solidFill>
                  <a:srgbClr val="1F497D"/>
                </a:solidFill>
                <a:ea typeface="Calibri" charset="0"/>
                <a:cs typeface="Times New Roman" charset="0"/>
              </a:rPr>
              <a:t>Barack Obama </a:t>
            </a:r>
            <a:r>
              <a:rPr lang="en-GB" sz="2000" dirty="0">
                <a:solidFill>
                  <a:srgbClr val="1F497D"/>
                </a:solidFill>
                <a:ea typeface="Calibri" charset="0"/>
                <a:cs typeface="Times New Roman" charset="0"/>
              </a:rPr>
              <a:t>present his father in </a:t>
            </a:r>
            <a:r>
              <a:rPr lang="en-GB" sz="2000" i="1" dirty="0">
                <a:solidFill>
                  <a:srgbClr val="1F497D"/>
                </a:solidFill>
                <a:ea typeface="Calibri" charset="0"/>
                <a:cs typeface="Times New Roman" charset="0"/>
              </a:rPr>
              <a:t>How I am </a:t>
            </a:r>
          </a:p>
          <a:p>
            <a:r>
              <a:rPr lang="en-GB" sz="2000" i="1" dirty="0">
                <a:solidFill>
                  <a:srgbClr val="1F497D"/>
                </a:solidFill>
                <a:ea typeface="Calibri" charset="0"/>
                <a:cs typeface="Times New Roman" charset="0"/>
              </a:rPr>
              <a:t>still haunted by my father</a:t>
            </a:r>
            <a:r>
              <a:rPr lang="en-GB" sz="2000" dirty="0">
                <a:solidFill>
                  <a:srgbClr val="1F497D"/>
                </a:solidFill>
                <a:ea typeface="Calibri" charset="0"/>
                <a:cs typeface="Times New Roman" charset="0"/>
              </a:rPr>
              <a:t>?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04741" y="3053803"/>
            <a:ext cx="279211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GB" sz="500" dirty="0"/>
          </a:p>
          <a:p>
            <a:r>
              <a:rPr lang="en-GB" sz="1800" b="1" dirty="0">
                <a:hlinkClick r:id="rId3"/>
              </a:rPr>
              <a:t>Video</a:t>
            </a:r>
            <a:r>
              <a:rPr lang="en-GB" sz="1800" dirty="0"/>
              <a:t> &gt;&gt; Father’s Day Speech</a:t>
            </a:r>
          </a:p>
        </p:txBody>
      </p:sp>
      <p:pic>
        <p:nvPicPr>
          <p:cNvPr id="7" name="Picture 2" descr="Image result for obama hope 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9" r="26247"/>
          <a:stretch>
            <a:fillRect/>
          </a:stretch>
        </p:blipFill>
        <p:spPr bwMode="auto">
          <a:xfrm>
            <a:off x="3296853" y="2890162"/>
            <a:ext cx="1440583" cy="195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07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comprehension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10285" y="1541211"/>
            <a:ext cx="731423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1F497D"/>
              </a:solidFill>
              <a:ea typeface="Calibri" charset="0"/>
              <a:cs typeface="Times New Roman" charset="0"/>
            </a:endParaRPr>
          </a:p>
          <a:p>
            <a:r>
              <a:rPr lang="en-GB" sz="2000" dirty="0" smtClean="0">
                <a:solidFill>
                  <a:srgbClr val="1F497D"/>
                </a:solidFill>
                <a:ea typeface="Calibri" charset="0"/>
                <a:cs typeface="Times New Roman" charset="0"/>
              </a:rPr>
              <a:t>Listen to the video.</a:t>
            </a:r>
          </a:p>
          <a:p>
            <a:r>
              <a:rPr lang="en-GB" sz="2000" dirty="0" smtClean="0">
                <a:solidFill>
                  <a:srgbClr val="1F497D"/>
                </a:solidFill>
                <a:ea typeface="Calibri" charset="0"/>
                <a:cs typeface="Times New Roman" charset="0"/>
              </a:rPr>
              <a:t>How </a:t>
            </a:r>
            <a:r>
              <a:rPr lang="en-GB" sz="2000" dirty="0">
                <a:solidFill>
                  <a:srgbClr val="1F497D"/>
                </a:solidFill>
                <a:ea typeface="Calibri" charset="0"/>
                <a:cs typeface="Times New Roman" charset="0"/>
              </a:rPr>
              <a:t>does </a:t>
            </a:r>
            <a:r>
              <a:rPr lang="en-GB" sz="2000" b="1" dirty="0">
                <a:solidFill>
                  <a:srgbClr val="1F497D"/>
                </a:solidFill>
                <a:ea typeface="Calibri" charset="0"/>
                <a:cs typeface="Times New Roman" charset="0"/>
              </a:rPr>
              <a:t>Barack Obama </a:t>
            </a:r>
            <a:r>
              <a:rPr lang="en-GB" sz="2000" dirty="0">
                <a:solidFill>
                  <a:srgbClr val="1F497D"/>
                </a:solidFill>
                <a:ea typeface="Calibri" charset="0"/>
                <a:cs typeface="Times New Roman" charset="0"/>
              </a:rPr>
              <a:t>present his father in </a:t>
            </a:r>
            <a:r>
              <a:rPr lang="en-GB" sz="2000" i="1" dirty="0">
                <a:solidFill>
                  <a:srgbClr val="1F497D"/>
                </a:solidFill>
                <a:ea typeface="Calibri" charset="0"/>
                <a:cs typeface="Times New Roman" charset="0"/>
              </a:rPr>
              <a:t>How I am </a:t>
            </a:r>
          </a:p>
          <a:p>
            <a:r>
              <a:rPr lang="en-GB" sz="2000" i="1" dirty="0">
                <a:solidFill>
                  <a:srgbClr val="1F497D"/>
                </a:solidFill>
                <a:ea typeface="Calibri" charset="0"/>
                <a:cs typeface="Times New Roman" charset="0"/>
              </a:rPr>
              <a:t>still haunted by my father</a:t>
            </a:r>
            <a:r>
              <a:rPr lang="en-GB" sz="2000" dirty="0">
                <a:solidFill>
                  <a:srgbClr val="1F497D"/>
                </a:solidFill>
                <a:ea typeface="Calibri" charset="0"/>
                <a:cs typeface="Times New Roman" charset="0"/>
              </a:rPr>
              <a:t>?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04741" y="3053803"/>
            <a:ext cx="279211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GB" sz="500" dirty="0"/>
          </a:p>
          <a:p>
            <a:r>
              <a:rPr lang="en-GB" sz="1800" b="1" dirty="0">
                <a:hlinkClick r:id="rId3"/>
              </a:rPr>
              <a:t>Video</a:t>
            </a:r>
            <a:r>
              <a:rPr lang="en-GB" sz="1800" dirty="0"/>
              <a:t> &gt;&gt; Father’s Day Speech</a:t>
            </a:r>
          </a:p>
        </p:txBody>
      </p:sp>
      <p:pic>
        <p:nvPicPr>
          <p:cNvPr id="7" name="Picture 2" descr="Image result for obama hope 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9" r="26247"/>
          <a:stretch>
            <a:fillRect/>
          </a:stretch>
        </p:blipFill>
        <p:spPr bwMode="auto">
          <a:xfrm>
            <a:off x="3296853" y="2890162"/>
            <a:ext cx="1440583" cy="195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42435"/>
              </p:ext>
            </p:extLst>
          </p:nvPr>
        </p:nvGraphicFramePr>
        <p:xfrm>
          <a:off x="4995746" y="2803095"/>
          <a:ext cx="3717950" cy="1724092"/>
        </p:xfrm>
        <a:graphic>
          <a:graphicData uri="http://schemas.openxmlformats.org/drawingml/2006/table">
            <a:tbl>
              <a:tblPr firstRow="1" firstCol="1" bandRow="1"/>
              <a:tblGrid>
                <a:gridCol w="1239179"/>
                <a:gridCol w="1239179"/>
                <a:gridCol w="1239592"/>
              </a:tblGrid>
              <a:tr h="431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Loving</a:t>
                      </a:r>
                      <a:endParaRPr lang="en-GB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Temerity </a:t>
                      </a:r>
                      <a:endParaRPr lang="en-GB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Implies</a:t>
                      </a:r>
                      <a:endParaRPr lang="en-GB" sz="1400" b="1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Irresponsible</a:t>
                      </a:r>
                      <a:endParaRPr lang="en-GB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Fractured</a:t>
                      </a:r>
                      <a:endParaRPr lang="en-GB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Conveys</a:t>
                      </a:r>
                      <a:endParaRPr lang="en-GB" sz="1400" b="1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Hopeful</a:t>
                      </a:r>
                      <a:endParaRPr lang="en-GB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Doubtful</a:t>
                      </a:r>
                      <a:endParaRPr lang="en-GB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Highlights</a:t>
                      </a:r>
                      <a:endParaRPr lang="en-GB" sz="1400" b="1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Virtuous </a:t>
                      </a:r>
                      <a:endParaRPr lang="en-GB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Disappointing</a:t>
                      </a:r>
                      <a:endParaRPr lang="en-GB" sz="14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non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Contrasts</a:t>
                      </a:r>
                      <a:endParaRPr lang="en-GB" sz="1400" b="1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17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</a:t>
            </a:r>
            <a:r>
              <a:rPr lang="en-US" sz="1800" dirty="0" smtClean="0"/>
              <a:t>–</a:t>
            </a:r>
            <a:r>
              <a:rPr lang="en-US" dirty="0" smtClean="0"/>
              <a:t> </a:t>
            </a:r>
            <a:r>
              <a:rPr lang="en-US" sz="1200" dirty="0" smtClean="0"/>
              <a:t>Write a story based on the image. Use vocab. 20 </a:t>
            </a:r>
            <a:r>
              <a:rPr lang="en-US" sz="1200" dirty="0" err="1" smtClean="0"/>
              <a:t>mins</a:t>
            </a:r>
            <a:r>
              <a:rPr lang="en-US" sz="1200" dirty="0" smtClean="0"/>
              <a:t> = 200 words 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52" y="1741219"/>
            <a:ext cx="4752218" cy="30768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66051"/>
              </p:ext>
            </p:extLst>
          </p:nvPr>
        </p:nvGraphicFramePr>
        <p:xfrm>
          <a:off x="1" y="2498270"/>
          <a:ext cx="2000876" cy="1878216"/>
        </p:xfrm>
        <a:graphic>
          <a:graphicData uri="http://schemas.openxmlformats.org/drawingml/2006/table">
            <a:tbl>
              <a:tblPr firstRow="1" firstCol="1" bandRow="1"/>
              <a:tblGrid>
                <a:gridCol w="1000438"/>
                <a:gridCol w="1000438"/>
              </a:tblGrid>
              <a:tr h="313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Menacing</a:t>
                      </a:r>
                      <a:r>
                        <a:rPr lang="en-GB" sz="1100" b="1" u="none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Formidable 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Irresponsible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Fractured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Virtuous 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Doubtful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Confused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Disappointing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Destructive 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Inexorable 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Arrogant 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Temerity </a:t>
                      </a:r>
                      <a:endParaRPr lang="en-GB" sz="11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84" marR="376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611024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65</TotalTime>
  <Words>509</Words>
  <Application>Microsoft Macintosh PowerPoint</Application>
  <PresentationFormat>On-screen Show (16:9)</PresentationFormat>
  <Paragraphs>66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Perception</vt:lpstr>
      <vt:lpstr>General language building 6</vt:lpstr>
      <vt:lpstr>PowerPoint Presentation</vt:lpstr>
      <vt:lpstr>PowerPoint Presentation</vt:lpstr>
      <vt:lpstr>PowerPoint Presentation</vt:lpstr>
      <vt:lpstr>PowerPoint Presentation</vt:lpstr>
      <vt:lpstr>Spelling test</vt:lpstr>
      <vt:lpstr>Oral comprehension</vt:lpstr>
      <vt:lpstr>Oral comprehension</vt:lpstr>
      <vt:lpstr>Writing – Write a story based on the image. Use vocab. 20 mins = 200 words    </vt:lpstr>
    </vt:vector>
  </TitlesOfParts>
  <Company>mosstribe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language building 6</dc:title>
  <dc:creator>paul moss</dc:creator>
  <cp:lastModifiedBy>paul moss</cp:lastModifiedBy>
  <cp:revision>10</cp:revision>
  <dcterms:created xsi:type="dcterms:W3CDTF">2018-03-24T21:29:01Z</dcterms:created>
  <dcterms:modified xsi:type="dcterms:W3CDTF">2018-03-24T22:34:07Z</dcterms:modified>
</cp:coreProperties>
</file>