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handoutMasterIdLst>
    <p:handoutMasterId r:id="rId8"/>
  </p:handoutMasterIdLst>
  <p:sldIdLst>
    <p:sldId id="256" r:id="rId2"/>
    <p:sldId id="257" r:id="rId3"/>
    <p:sldId id="258" r:id="rId4"/>
    <p:sldId id="259" r:id="rId5"/>
    <p:sldId id="260" r:id="rId6"/>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9" autoAdjust="0"/>
    <p:restoredTop sz="94660"/>
  </p:normalViewPr>
  <p:slideViewPr>
    <p:cSldViewPr snapToGrid="0">
      <p:cViewPr varScale="1">
        <p:scale>
          <a:sx n="116" d="100"/>
          <a:sy n="116" d="100"/>
        </p:scale>
        <p:origin x="39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DB8A8479-125A-44A3-ABC0-A57F648FBE01}" type="datetimeFigureOut">
              <a:rPr lang="en-GB" smtClean="0"/>
              <a:t>18/04/2018</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623F4CA5-525B-4F04-9CB0-0A69461D9A47}" type="slidenum">
              <a:rPr lang="en-GB" smtClean="0"/>
              <a:t>‹#›</a:t>
            </a:fld>
            <a:endParaRPr lang="en-GB"/>
          </a:p>
        </p:txBody>
      </p:sp>
    </p:spTree>
    <p:extLst>
      <p:ext uri="{BB962C8B-B14F-4D97-AF65-F5344CB8AC3E}">
        <p14:creationId xmlns:p14="http://schemas.microsoft.com/office/powerpoint/2010/main" val="4431685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71383C4-C4F5-49E3-BCEA-51320D7EADE3}" type="datetimeFigureOut">
              <a:rPr lang="en-GB" smtClean="0"/>
              <a:t>18/04/2018</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481E88E-E6A8-4D7A-B4F9-72CF6AF5F9CE}" type="slidenum">
              <a:rPr lang="en-GB" smtClean="0"/>
              <a:t>‹#›</a:t>
            </a:fld>
            <a:endParaRPr lang="en-GB"/>
          </a:p>
        </p:txBody>
      </p:sp>
    </p:spTree>
    <p:extLst>
      <p:ext uri="{BB962C8B-B14F-4D97-AF65-F5344CB8AC3E}">
        <p14:creationId xmlns:p14="http://schemas.microsoft.com/office/powerpoint/2010/main" val="25254253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481E88E-E6A8-4D7A-B4F9-72CF6AF5F9CE}" type="slidenum">
              <a:rPr lang="en-GB" smtClean="0"/>
              <a:t>2</a:t>
            </a:fld>
            <a:endParaRPr lang="en-GB"/>
          </a:p>
        </p:txBody>
      </p:sp>
    </p:spTree>
    <p:extLst>
      <p:ext uri="{BB962C8B-B14F-4D97-AF65-F5344CB8AC3E}">
        <p14:creationId xmlns:p14="http://schemas.microsoft.com/office/powerpoint/2010/main" val="870620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481E88E-E6A8-4D7A-B4F9-72CF6AF5F9CE}" type="slidenum">
              <a:rPr lang="en-GB" smtClean="0"/>
              <a:t>3</a:t>
            </a:fld>
            <a:endParaRPr lang="en-GB"/>
          </a:p>
        </p:txBody>
      </p:sp>
    </p:spTree>
    <p:extLst>
      <p:ext uri="{BB962C8B-B14F-4D97-AF65-F5344CB8AC3E}">
        <p14:creationId xmlns:p14="http://schemas.microsoft.com/office/powerpoint/2010/main" val="4255049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481E88E-E6A8-4D7A-B4F9-72CF6AF5F9CE}" type="slidenum">
              <a:rPr lang="en-GB" smtClean="0"/>
              <a:t>4</a:t>
            </a:fld>
            <a:endParaRPr lang="en-GB"/>
          </a:p>
        </p:txBody>
      </p:sp>
    </p:spTree>
    <p:extLst>
      <p:ext uri="{BB962C8B-B14F-4D97-AF65-F5344CB8AC3E}">
        <p14:creationId xmlns:p14="http://schemas.microsoft.com/office/powerpoint/2010/main" val="897179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481E88E-E6A8-4D7A-B4F9-72CF6AF5F9CE}" type="slidenum">
              <a:rPr lang="en-GB" smtClean="0"/>
              <a:t>5</a:t>
            </a:fld>
            <a:endParaRPr lang="en-GB"/>
          </a:p>
        </p:txBody>
      </p:sp>
    </p:spTree>
    <p:extLst>
      <p:ext uri="{BB962C8B-B14F-4D97-AF65-F5344CB8AC3E}">
        <p14:creationId xmlns:p14="http://schemas.microsoft.com/office/powerpoint/2010/main" val="466086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BDF076D2-75C7-45B0-AE4A-A7DBB1AB04CB}" type="datetimeFigureOut">
              <a:rPr lang="en-GB" smtClean="0"/>
              <a:t>18/04/2018</a:t>
            </a:fld>
            <a:endParaRPr lang="en-GB"/>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GB"/>
          </a:p>
        </p:txBody>
      </p:sp>
      <p:sp>
        <p:nvSpPr>
          <p:cNvPr id="6" name="Slide Number Placeholder 5"/>
          <p:cNvSpPr>
            <a:spLocks noGrp="1"/>
          </p:cNvSpPr>
          <p:nvPr>
            <p:ph type="sldNum" sz="quarter" idx="12"/>
          </p:nvPr>
        </p:nvSpPr>
        <p:spPr>
          <a:xfrm>
            <a:off x="10469880" y="320040"/>
            <a:ext cx="914400" cy="320040"/>
          </a:xfrm>
        </p:spPr>
        <p:txBody>
          <a:bodyPr/>
          <a:lstStyle/>
          <a:p>
            <a:fld id="{6B7DC9D8-6FD9-4F10-8951-CBC53FC8BE09}" type="slidenum">
              <a:rPr lang="en-GB" smtClean="0"/>
              <a:t>‹#›</a:t>
            </a:fld>
            <a:endParaRPr lang="en-GB"/>
          </a:p>
        </p:txBody>
      </p:sp>
    </p:spTree>
    <p:extLst>
      <p:ext uri="{BB962C8B-B14F-4D97-AF65-F5344CB8AC3E}">
        <p14:creationId xmlns:p14="http://schemas.microsoft.com/office/powerpoint/2010/main" val="460627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F076D2-75C7-45B0-AE4A-A7DBB1AB04CB}" type="datetimeFigureOut">
              <a:rPr lang="en-GB" smtClean="0"/>
              <a:t>18/04/2018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7DC9D8-6FD9-4F10-8951-CBC53FC8BE09}" type="slidenum">
              <a:rPr lang="en-GB" smtClean="0"/>
              <a:t>‹#›</a:t>
            </a:fld>
            <a:endParaRPr lang="en-GB"/>
          </a:p>
        </p:txBody>
      </p:sp>
    </p:spTree>
    <p:extLst>
      <p:ext uri="{BB962C8B-B14F-4D97-AF65-F5344CB8AC3E}">
        <p14:creationId xmlns:p14="http://schemas.microsoft.com/office/powerpoint/2010/main" val="1756524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BDF076D2-75C7-45B0-AE4A-A7DBB1AB04CB}" type="datetimeFigureOut">
              <a:rPr lang="en-GB" smtClean="0"/>
              <a:t>18/04/2018</a:t>
            </a:fld>
            <a:endParaRPr lang="en-GB"/>
          </a:p>
        </p:txBody>
      </p:sp>
      <p:sp>
        <p:nvSpPr>
          <p:cNvPr id="5" name="Footer Placeholder 4"/>
          <p:cNvSpPr>
            <a:spLocks noGrp="1"/>
          </p:cNvSpPr>
          <p:nvPr>
            <p:ph type="ftr" sz="quarter" idx="11"/>
          </p:nvPr>
        </p:nvSpPr>
        <p:spPr>
          <a:xfrm>
            <a:off x="804672" y="6227064"/>
            <a:ext cx="10588752" cy="320040"/>
          </a:xfrm>
        </p:spPr>
        <p:txBody>
          <a:bodyPr/>
          <a:lstStyle/>
          <a:p>
            <a:endParaRPr lang="en-GB"/>
          </a:p>
        </p:txBody>
      </p:sp>
      <p:sp>
        <p:nvSpPr>
          <p:cNvPr id="6" name="Slide Number Placeholder 5"/>
          <p:cNvSpPr>
            <a:spLocks noGrp="1"/>
          </p:cNvSpPr>
          <p:nvPr>
            <p:ph type="sldNum" sz="quarter" idx="12"/>
          </p:nvPr>
        </p:nvSpPr>
        <p:spPr>
          <a:xfrm>
            <a:off x="10469880" y="320040"/>
            <a:ext cx="914400" cy="320040"/>
          </a:xfrm>
        </p:spPr>
        <p:txBody>
          <a:bodyPr/>
          <a:lstStyle/>
          <a:p>
            <a:fld id="{6B7DC9D8-6FD9-4F10-8951-CBC53FC8BE09}" type="slidenum">
              <a:rPr lang="en-GB" smtClean="0"/>
              <a:t>‹#›</a:t>
            </a:fld>
            <a:endParaRPr lang="en-GB"/>
          </a:p>
        </p:txBody>
      </p:sp>
    </p:spTree>
    <p:extLst>
      <p:ext uri="{BB962C8B-B14F-4D97-AF65-F5344CB8AC3E}">
        <p14:creationId xmlns:p14="http://schemas.microsoft.com/office/powerpoint/2010/main" val="2519304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F076D2-75C7-45B0-AE4A-A7DBB1AB04CB}" type="datetimeFigureOut">
              <a:rPr lang="en-GB" smtClean="0"/>
              <a:t>18/04/2018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7DC9D8-6FD9-4F10-8951-CBC53FC8BE09}" type="slidenum">
              <a:rPr lang="en-GB" smtClean="0"/>
              <a:t>‹#›</a:t>
            </a:fld>
            <a:endParaRPr lang="en-GB"/>
          </a:p>
        </p:txBody>
      </p:sp>
    </p:spTree>
    <p:extLst>
      <p:ext uri="{BB962C8B-B14F-4D97-AF65-F5344CB8AC3E}">
        <p14:creationId xmlns:p14="http://schemas.microsoft.com/office/powerpoint/2010/main" val="3446864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04672" y="320040"/>
            <a:ext cx="3657600" cy="320040"/>
          </a:xfrm>
        </p:spPr>
        <p:txBody>
          <a:bodyPr/>
          <a:lstStyle/>
          <a:p>
            <a:fld id="{BDF076D2-75C7-45B0-AE4A-A7DBB1AB04CB}" type="datetimeFigureOut">
              <a:rPr lang="en-GB" smtClean="0"/>
              <a:t>18/04/2018</a:t>
            </a:fld>
            <a:endParaRPr lang="en-GB"/>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GB"/>
          </a:p>
        </p:txBody>
      </p:sp>
      <p:sp>
        <p:nvSpPr>
          <p:cNvPr id="6" name="Slide Number Placeholder 5"/>
          <p:cNvSpPr>
            <a:spLocks noGrp="1"/>
          </p:cNvSpPr>
          <p:nvPr>
            <p:ph type="sldNum" sz="quarter" idx="12"/>
          </p:nvPr>
        </p:nvSpPr>
        <p:spPr>
          <a:xfrm>
            <a:off x="10469880" y="320040"/>
            <a:ext cx="914400" cy="320040"/>
          </a:xfrm>
        </p:spPr>
        <p:txBody>
          <a:bodyPr/>
          <a:lstStyle/>
          <a:p>
            <a:fld id="{6B7DC9D8-6FD9-4F10-8951-CBC53FC8BE09}" type="slidenum">
              <a:rPr lang="en-GB" smtClean="0"/>
              <a:t>‹#›</a:t>
            </a:fld>
            <a:endParaRPr lang="en-GB"/>
          </a:p>
        </p:txBody>
      </p:sp>
    </p:spTree>
    <p:extLst>
      <p:ext uri="{BB962C8B-B14F-4D97-AF65-F5344CB8AC3E}">
        <p14:creationId xmlns:p14="http://schemas.microsoft.com/office/powerpoint/2010/main" val="2572208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BDF076D2-75C7-45B0-AE4A-A7DBB1AB04CB}" type="datetimeFigureOut">
              <a:rPr lang="en-GB" smtClean="0"/>
              <a:t>18/04/2018</a:t>
            </a:fld>
            <a:endParaRPr lang="en-GB"/>
          </a:p>
        </p:txBody>
      </p:sp>
      <p:sp>
        <p:nvSpPr>
          <p:cNvPr id="6" name="Footer Placeholder 5"/>
          <p:cNvSpPr>
            <a:spLocks noGrp="1"/>
          </p:cNvSpPr>
          <p:nvPr>
            <p:ph type="ftr" sz="quarter" idx="11"/>
          </p:nvPr>
        </p:nvSpPr>
        <p:spPr>
          <a:xfrm>
            <a:off x="804672" y="6227064"/>
            <a:ext cx="10588752" cy="320040"/>
          </a:xfrm>
        </p:spPr>
        <p:txBody>
          <a:bodyPr/>
          <a:lstStyle/>
          <a:p>
            <a:endParaRPr lang="en-GB"/>
          </a:p>
        </p:txBody>
      </p:sp>
      <p:sp>
        <p:nvSpPr>
          <p:cNvPr id="7" name="Slide Number Placeholder 6"/>
          <p:cNvSpPr>
            <a:spLocks noGrp="1"/>
          </p:cNvSpPr>
          <p:nvPr>
            <p:ph type="sldNum" sz="quarter" idx="12"/>
          </p:nvPr>
        </p:nvSpPr>
        <p:spPr>
          <a:xfrm>
            <a:off x="10469880" y="320040"/>
            <a:ext cx="914400" cy="320040"/>
          </a:xfrm>
        </p:spPr>
        <p:txBody>
          <a:bodyPr/>
          <a:lstStyle/>
          <a:p>
            <a:fld id="{6B7DC9D8-6FD9-4F10-8951-CBC53FC8BE09}" type="slidenum">
              <a:rPr lang="en-GB" smtClean="0"/>
              <a:t>‹#›</a:t>
            </a:fld>
            <a:endParaRPr lang="en-GB"/>
          </a:p>
        </p:txBody>
      </p:sp>
    </p:spTree>
    <p:extLst>
      <p:ext uri="{BB962C8B-B14F-4D97-AF65-F5344CB8AC3E}">
        <p14:creationId xmlns:p14="http://schemas.microsoft.com/office/powerpoint/2010/main" val="1755425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BDF076D2-75C7-45B0-AE4A-A7DBB1AB04CB}" type="datetimeFigureOut">
              <a:rPr lang="en-GB" smtClean="0"/>
              <a:t>18/04/2018</a:t>
            </a:fld>
            <a:endParaRPr lang="en-GB"/>
          </a:p>
        </p:txBody>
      </p:sp>
      <p:sp>
        <p:nvSpPr>
          <p:cNvPr id="8" name="Footer Placeholder 7"/>
          <p:cNvSpPr>
            <a:spLocks noGrp="1"/>
          </p:cNvSpPr>
          <p:nvPr>
            <p:ph type="ftr" sz="quarter" idx="11"/>
          </p:nvPr>
        </p:nvSpPr>
        <p:spPr>
          <a:xfrm>
            <a:off x="804672" y="6227064"/>
            <a:ext cx="10588752" cy="320040"/>
          </a:xfrm>
        </p:spPr>
        <p:txBody>
          <a:bodyPr/>
          <a:lstStyle/>
          <a:p>
            <a:endParaRPr lang="en-GB"/>
          </a:p>
        </p:txBody>
      </p:sp>
      <p:sp>
        <p:nvSpPr>
          <p:cNvPr id="9" name="Slide Number Placeholder 8"/>
          <p:cNvSpPr>
            <a:spLocks noGrp="1"/>
          </p:cNvSpPr>
          <p:nvPr>
            <p:ph type="sldNum" sz="quarter" idx="12"/>
          </p:nvPr>
        </p:nvSpPr>
        <p:spPr>
          <a:xfrm>
            <a:off x="10469880" y="320040"/>
            <a:ext cx="914400" cy="320040"/>
          </a:xfrm>
        </p:spPr>
        <p:txBody>
          <a:bodyPr/>
          <a:lstStyle/>
          <a:p>
            <a:fld id="{6B7DC9D8-6FD9-4F10-8951-CBC53FC8BE09}" type="slidenum">
              <a:rPr lang="en-GB" smtClean="0"/>
              <a:t>‹#›</a:t>
            </a:fld>
            <a:endParaRPr lang="en-GB"/>
          </a:p>
        </p:txBody>
      </p:sp>
    </p:spTree>
    <p:extLst>
      <p:ext uri="{BB962C8B-B14F-4D97-AF65-F5344CB8AC3E}">
        <p14:creationId xmlns:p14="http://schemas.microsoft.com/office/powerpoint/2010/main" val="3030816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DF076D2-75C7-45B0-AE4A-A7DBB1AB04CB}" type="datetimeFigureOut">
              <a:rPr lang="en-GB" smtClean="0"/>
              <a:t>18/04/2018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B7DC9D8-6FD9-4F10-8951-CBC53FC8BE09}" type="slidenum">
              <a:rPr lang="en-GB" smtClean="0"/>
              <a:t>‹#›</a:t>
            </a:fld>
            <a:endParaRPr lang="en-GB"/>
          </a:p>
        </p:txBody>
      </p:sp>
    </p:spTree>
    <p:extLst>
      <p:ext uri="{BB962C8B-B14F-4D97-AF65-F5344CB8AC3E}">
        <p14:creationId xmlns:p14="http://schemas.microsoft.com/office/powerpoint/2010/main" val="3130727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BDF076D2-75C7-45B0-AE4A-A7DBB1AB04CB}" type="datetimeFigureOut">
              <a:rPr lang="en-GB" smtClean="0"/>
              <a:t>18/04/2018</a:t>
            </a:fld>
            <a:endParaRPr lang="en-GB"/>
          </a:p>
        </p:txBody>
      </p:sp>
      <p:sp>
        <p:nvSpPr>
          <p:cNvPr id="3" name="Footer Placeholder 2"/>
          <p:cNvSpPr>
            <a:spLocks noGrp="1"/>
          </p:cNvSpPr>
          <p:nvPr>
            <p:ph type="ftr" sz="quarter" idx="11"/>
          </p:nvPr>
        </p:nvSpPr>
        <p:spPr>
          <a:xfrm>
            <a:off x="804672" y="6227064"/>
            <a:ext cx="10588752" cy="320040"/>
          </a:xfrm>
        </p:spPr>
        <p:txBody>
          <a:bodyPr/>
          <a:lstStyle/>
          <a:p>
            <a:endParaRPr lang="en-GB"/>
          </a:p>
        </p:txBody>
      </p:sp>
      <p:sp>
        <p:nvSpPr>
          <p:cNvPr id="4" name="Slide Number Placeholder 3"/>
          <p:cNvSpPr>
            <a:spLocks noGrp="1"/>
          </p:cNvSpPr>
          <p:nvPr>
            <p:ph type="sldNum" sz="quarter" idx="12"/>
          </p:nvPr>
        </p:nvSpPr>
        <p:spPr>
          <a:xfrm>
            <a:off x="10469880" y="320040"/>
            <a:ext cx="914400" cy="320040"/>
          </a:xfrm>
        </p:spPr>
        <p:txBody>
          <a:bodyPr/>
          <a:lstStyle/>
          <a:p>
            <a:fld id="{6B7DC9D8-6FD9-4F10-8951-CBC53FC8BE09}" type="slidenum">
              <a:rPr lang="en-GB" smtClean="0"/>
              <a:t>‹#›</a:t>
            </a:fld>
            <a:endParaRPr lang="en-GB"/>
          </a:p>
        </p:txBody>
      </p:sp>
    </p:spTree>
    <p:extLst>
      <p:ext uri="{BB962C8B-B14F-4D97-AF65-F5344CB8AC3E}">
        <p14:creationId xmlns:p14="http://schemas.microsoft.com/office/powerpoint/2010/main" val="2502470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DF076D2-75C7-45B0-AE4A-A7DBB1AB04CB}" type="datetimeFigureOut">
              <a:rPr lang="en-GB" smtClean="0"/>
              <a:t>18/04/2018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7DC9D8-6FD9-4F10-8951-CBC53FC8BE09}" type="slidenum">
              <a:rPr lang="en-GB" smtClean="0"/>
              <a:t>‹#›</a:t>
            </a:fld>
            <a:endParaRPr lang="en-GB"/>
          </a:p>
        </p:txBody>
      </p:sp>
    </p:spTree>
    <p:extLst>
      <p:ext uri="{BB962C8B-B14F-4D97-AF65-F5344CB8AC3E}">
        <p14:creationId xmlns:p14="http://schemas.microsoft.com/office/powerpoint/2010/main" val="256495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04672" y="320040"/>
            <a:ext cx="3657600" cy="320040"/>
          </a:xfrm>
        </p:spPr>
        <p:txBody>
          <a:bodyPr/>
          <a:lstStyle/>
          <a:p>
            <a:fld id="{BDF076D2-75C7-45B0-AE4A-A7DBB1AB04CB}" type="datetimeFigureOut">
              <a:rPr lang="en-GB" smtClean="0"/>
              <a:t>18/04/2018</a:t>
            </a:fld>
            <a:endParaRPr lang="en-GB"/>
          </a:p>
        </p:txBody>
      </p:sp>
      <p:sp>
        <p:nvSpPr>
          <p:cNvPr id="6" name="Footer Placeholder 5"/>
          <p:cNvSpPr>
            <a:spLocks noGrp="1"/>
          </p:cNvSpPr>
          <p:nvPr>
            <p:ph type="ftr" sz="quarter" idx="11"/>
          </p:nvPr>
        </p:nvSpPr>
        <p:spPr>
          <a:xfrm>
            <a:off x="804672" y="6227064"/>
            <a:ext cx="5942203" cy="320040"/>
          </a:xfrm>
        </p:spPr>
        <p:txBody>
          <a:bodyPr/>
          <a:lstStyle/>
          <a:p>
            <a:endParaRPr lang="en-GB"/>
          </a:p>
        </p:txBody>
      </p:sp>
      <p:sp>
        <p:nvSpPr>
          <p:cNvPr id="7" name="Slide Number Placeholder 6"/>
          <p:cNvSpPr>
            <a:spLocks noGrp="1"/>
          </p:cNvSpPr>
          <p:nvPr>
            <p:ph type="sldNum" sz="quarter" idx="12"/>
          </p:nvPr>
        </p:nvSpPr>
        <p:spPr>
          <a:xfrm>
            <a:off x="5828377" y="320040"/>
            <a:ext cx="914400" cy="320040"/>
          </a:xfrm>
        </p:spPr>
        <p:txBody>
          <a:bodyPr/>
          <a:lstStyle/>
          <a:p>
            <a:fld id="{6B7DC9D8-6FD9-4F10-8951-CBC53FC8BE09}" type="slidenum">
              <a:rPr lang="en-GB" smtClean="0"/>
              <a:t>‹#›</a:t>
            </a:fld>
            <a:endParaRPr lang="en-GB"/>
          </a:p>
        </p:txBody>
      </p:sp>
    </p:spTree>
    <p:extLst>
      <p:ext uri="{BB962C8B-B14F-4D97-AF65-F5344CB8AC3E}">
        <p14:creationId xmlns:p14="http://schemas.microsoft.com/office/powerpoint/2010/main" val="3913046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BDF076D2-75C7-45B0-AE4A-A7DBB1AB04CB}" type="datetimeFigureOut">
              <a:rPr lang="en-GB" smtClean="0"/>
              <a:t>18/04/2018</a:t>
            </a:fld>
            <a:endParaRPr lang="en-GB"/>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B7DC9D8-6FD9-4F10-8951-CBC53FC8BE09}" type="slidenum">
              <a:rPr lang="en-GB" smtClean="0"/>
              <a:t>‹#›</a:t>
            </a:fld>
            <a:endParaRPr lang="en-GB"/>
          </a:p>
        </p:txBody>
      </p:sp>
    </p:spTree>
    <p:extLst>
      <p:ext uri="{BB962C8B-B14F-4D97-AF65-F5344CB8AC3E}">
        <p14:creationId xmlns:p14="http://schemas.microsoft.com/office/powerpoint/2010/main" val="38875531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 5</a:t>
            </a:r>
            <a:endParaRPr lang="en-GB" dirty="0"/>
          </a:p>
        </p:txBody>
      </p:sp>
      <p:sp>
        <p:nvSpPr>
          <p:cNvPr id="3" name="Subtitle 2"/>
          <p:cNvSpPr>
            <a:spLocks noGrp="1"/>
          </p:cNvSpPr>
          <p:nvPr>
            <p:ph type="subTitle" idx="1"/>
          </p:nvPr>
        </p:nvSpPr>
        <p:spPr/>
        <p:txBody>
          <a:bodyPr/>
          <a:lstStyle/>
          <a:p>
            <a:r>
              <a:rPr lang="en-US" smtClean="0"/>
              <a:t>Beast </a:t>
            </a:r>
            <a:r>
              <a:rPr lang="en-US" dirty="0" smtClean="0"/>
              <a:t>from Water</a:t>
            </a:r>
            <a:endParaRPr lang="en-GB" dirty="0"/>
          </a:p>
        </p:txBody>
      </p:sp>
    </p:spTree>
    <p:extLst>
      <p:ext uri="{BB962C8B-B14F-4D97-AF65-F5344CB8AC3E}">
        <p14:creationId xmlns:p14="http://schemas.microsoft.com/office/powerpoint/2010/main" val="38629292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Consider</a:t>
            </a:r>
            <a:br>
              <a:rPr lang="en-US" dirty="0" smtClean="0"/>
            </a:br>
            <a:r>
              <a:rPr lang="en-US" sz="2000" dirty="0" smtClean="0"/>
              <a:t>- the development of Jack’s character</a:t>
            </a:r>
            <a:br>
              <a:rPr lang="en-US" sz="2000" dirty="0" smtClean="0"/>
            </a:br>
            <a:r>
              <a:rPr lang="en-US" sz="2000" dirty="0" smtClean="0"/>
              <a:t>- Roger, in general</a:t>
            </a:r>
            <a:br>
              <a:rPr lang="en-US" sz="2000" dirty="0" smtClean="0"/>
            </a:br>
            <a:r>
              <a:rPr lang="en-US" sz="2000" dirty="0" smtClean="0"/>
              <a:t>- why Piggy isn’t listened to</a:t>
            </a:r>
            <a:br>
              <a:rPr lang="en-US" sz="2000" dirty="0" smtClean="0"/>
            </a:br>
            <a:r>
              <a:rPr lang="en-US" sz="2000" dirty="0" smtClean="0"/>
              <a:t>- why Simon isn’t listened to</a:t>
            </a:r>
            <a:endParaRPr lang="en-GB" sz="2000"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a:t>Suddenly, pacing by the water, he was overcome with astonishment. He found himself understanding the wearisomeness of this life, where every path was an improvisation and a considerable part of one's waking life was spent watching one's feet. He stopped, facing the strip; and remembering that first enthusiastic exploration as though it were part of a brighter childhood, he smiled jeeringly. He turned then and walked back toward the platform with the sun in his face. The time had come for the assembly and as he walked into the concealing </a:t>
            </a:r>
            <a:r>
              <a:rPr lang="en-GB" dirty="0" err="1"/>
              <a:t>splendors</a:t>
            </a:r>
            <a:r>
              <a:rPr lang="en-GB" dirty="0"/>
              <a:t> of the sunlight he went carefully over the points of his speech. There must be no mistake about this assembly, no chasing imaginary. . . . </a:t>
            </a:r>
            <a:endParaRPr lang="en-GB" dirty="0" smtClean="0"/>
          </a:p>
          <a:p>
            <a:pPr marL="0" indent="0">
              <a:buNone/>
            </a:pPr>
            <a:r>
              <a:rPr lang="en-GB" dirty="0" smtClean="0"/>
              <a:t>He </a:t>
            </a:r>
            <a:r>
              <a:rPr lang="en-GB" dirty="0"/>
              <a:t>lost himself in a maze of thoughts that were rendered vague by his lack of words to express them. Frowning, he tried again. </a:t>
            </a:r>
            <a:endParaRPr lang="en-GB" dirty="0" smtClean="0"/>
          </a:p>
          <a:p>
            <a:pPr marL="0" indent="0">
              <a:buNone/>
            </a:pPr>
            <a:r>
              <a:rPr lang="en-GB" dirty="0" smtClean="0"/>
              <a:t>This </a:t>
            </a:r>
            <a:r>
              <a:rPr lang="en-GB" dirty="0"/>
              <a:t>meeting must not be fun, but </a:t>
            </a:r>
            <a:r>
              <a:rPr lang="en-GB" dirty="0" smtClean="0"/>
              <a:t>business.</a:t>
            </a:r>
            <a:endParaRPr lang="en-GB" dirty="0"/>
          </a:p>
        </p:txBody>
      </p:sp>
      <p:sp>
        <p:nvSpPr>
          <p:cNvPr id="4" name="TextBox 3"/>
          <p:cNvSpPr txBox="1"/>
          <p:nvPr/>
        </p:nvSpPr>
        <p:spPr>
          <a:xfrm>
            <a:off x="798929" y="595599"/>
            <a:ext cx="3678382" cy="1754326"/>
          </a:xfrm>
          <a:prstGeom prst="rect">
            <a:avLst/>
          </a:prstGeom>
          <a:solidFill>
            <a:schemeClr val="accent2"/>
          </a:solidFill>
        </p:spPr>
        <p:txBody>
          <a:bodyPr wrap="square" rtlCol="0">
            <a:spAutoFit/>
          </a:bodyPr>
          <a:lstStyle/>
          <a:p>
            <a:r>
              <a:rPr lang="en-US" dirty="0" smtClean="0"/>
              <a:t>Golding explores the notion that freedom and autonomy has implications. Use this extract as well as references to other sections of the novel that also develop this idea.  </a:t>
            </a:r>
            <a:endParaRPr lang="en-GB" dirty="0"/>
          </a:p>
        </p:txBody>
      </p:sp>
      <p:sp>
        <p:nvSpPr>
          <p:cNvPr id="5" name="TextBox 4"/>
          <p:cNvSpPr txBox="1"/>
          <p:nvPr/>
        </p:nvSpPr>
        <p:spPr>
          <a:xfrm>
            <a:off x="888631" y="5673436"/>
            <a:ext cx="3588680" cy="461665"/>
          </a:xfrm>
          <a:prstGeom prst="rect">
            <a:avLst/>
          </a:prstGeom>
          <a:solidFill>
            <a:schemeClr val="accent2"/>
          </a:solidFill>
        </p:spPr>
        <p:txBody>
          <a:bodyPr wrap="square" rtlCol="0">
            <a:spAutoFit/>
          </a:bodyPr>
          <a:lstStyle/>
          <a:p>
            <a:r>
              <a:rPr lang="en-US" sz="1200" dirty="0" smtClean="0"/>
              <a:t>Autonomy = freedom and independence to do what you want</a:t>
            </a:r>
            <a:endParaRPr lang="en-GB" sz="1200" dirty="0"/>
          </a:p>
        </p:txBody>
      </p:sp>
    </p:spTree>
    <p:extLst>
      <p:ext uri="{BB962C8B-B14F-4D97-AF65-F5344CB8AC3E}">
        <p14:creationId xmlns:p14="http://schemas.microsoft.com/office/powerpoint/2010/main" val="18292595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Consider </a:t>
            </a:r>
            <a:br>
              <a:rPr lang="en-US" dirty="0" smtClean="0"/>
            </a:br>
            <a:r>
              <a:rPr lang="en-US" sz="2400" dirty="0" smtClean="0"/>
              <a:t>- the immaturity of the boys: their reactions</a:t>
            </a:r>
            <a:br>
              <a:rPr lang="en-US" sz="2400" dirty="0" smtClean="0"/>
            </a:br>
            <a:r>
              <a:rPr lang="en-US" sz="2400" dirty="0" smtClean="0"/>
              <a:t>- Simon’s wisdom vs his diffidence</a:t>
            </a:r>
            <a:br>
              <a:rPr lang="en-US" sz="2400" dirty="0" smtClean="0"/>
            </a:br>
            <a:r>
              <a:rPr lang="en-US" sz="2400" dirty="0" smtClean="0"/>
              <a:t>- Piggy’s reaction</a:t>
            </a:r>
            <a:br>
              <a:rPr lang="en-US" sz="2400" dirty="0" smtClean="0"/>
            </a:br>
            <a:r>
              <a:rPr lang="en-US" sz="2400" dirty="0" smtClean="0"/>
              <a:t>- Jack’s dominance</a:t>
            </a:r>
            <a:endParaRPr lang="en-GB" dirty="0"/>
          </a:p>
        </p:txBody>
      </p:sp>
      <p:sp>
        <p:nvSpPr>
          <p:cNvPr id="3" name="Content Placeholder 2"/>
          <p:cNvSpPr>
            <a:spLocks noGrp="1"/>
          </p:cNvSpPr>
          <p:nvPr>
            <p:ph idx="1"/>
          </p:nvPr>
        </p:nvSpPr>
        <p:spPr>
          <a:xfrm>
            <a:off x="5118447" y="187036"/>
            <a:ext cx="6862271" cy="6483928"/>
          </a:xfrm>
        </p:spPr>
        <p:txBody>
          <a:bodyPr>
            <a:normAutofit fontScale="62500" lnSpcReduction="20000"/>
          </a:bodyPr>
          <a:lstStyle/>
          <a:p>
            <a:pPr marL="0" indent="0">
              <a:buNone/>
            </a:pPr>
            <a:r>
              <a:rPr lang="en-GB" dirty="0"/>
              <a:t>Simon felt a perilous necessity to speak; but to speak in </a:t>
            </a:r>
            <a:r>
              <a:rPr lang="en-GB" dirty="0" smtClean="0"/>
              <a:t>assembly was </a:t>
            </a:r>
            <a:r>
              <a:rPr lang="en-GB" dirty="0"/>
              <a:t>a terrible thing to him.</a:t>
            </a:r>
          </a:p>
          <a:p>
            <a:pPr marL="0" indent="0">
              <a:buNone/>
            </a:pPr>
            <a:r>
              <a:rPr lang="en-GB" dirty="0"/>
              <a:t>"Maybe," he said hesitantly, "maybe there is a beast."</a:t>
            </a:r>
          </a:p>
          <a:p>
            <a:pPr marL="0" indent="0">
              <a:buNone/>
            </a:pPr>
            <a:r>
              <a:rPr lang="en-GB" dirty="0"/>
              <a:t>The assembly cried out savagely and Ralph stood up in amazement.</a:t>
            </a:r>
          </a:p>
          <a:p>
            <a:pPr marL="0" indent="0">
              <a:buNone/>
            </a:pPr>
            <a:r>
              <a:rPr lang="en-GB" dirty="0"/>
              <a:t>"You, Simon? You believe in this?"</a:t>
            </a:r>
          </a:p>
          <a:p>
            <a:pPr marL="0" indent="0">
              <a:buNone/>
            </a:pPr>
            <a:r>
              <a:rPr lang="en-GB" dirty="0"/>
              <a:t>"I don't know," said Simon. His heartbeats were choking him. "But. . . ."</a:t>
            </a:r>
          </a:p>
          <a:p>
            <a:pPr marL="0" indent="0">
              <a:buNone/>
            </a:pPr>
            <a:r>
              <a:rPr lang="en-GB" dirty="0"/>
              <a:t>The storm broke.</a:t>
            </a:r>
          </a:p>
          <a:p>
            <a:pPr marL="0" indent="0">
              <a:buNone/>
            </a:pPr>
            <a:r>
              <a:rPr lang="en-GB" dirty="0"/>
              <a:t>"Sit down!"</a:t>
            </a:r>
          </a:p>
          <a:p>
            <a:pPr marL="0" indent="0">
              <a:buNone/>
            </a:pPr>
            <a:r>
              <a:rPr lang="en-GB" dirty="0"/>
              <a:t>"Shut up!"</a:t>
            </a:r>
          </a:p>
          <a:p>
            <a:pPr marL="0" indent="0">
              <a:buNone/>
            </a:pPr>
            <a:r>
              <a:rPr lang="en-GB" dirty="0"/>
              <a:t>"Take the conch!"</a:t>
            </a:r>
          </a:p>
          <a:p>
            <a:pPr marL="0" indent="0">
              <a:buNone/>
            </a:pPr>
            <a:r>
              <a:rPr lang="en-GB" dirty="0"/>
              <a:t>"Sod you!"</a:t>
            </a:r>
          </a:p>
          <a:p>
            <a:pPr marL="0" indent="0">
              <a:buNone/>
            </a:pPr>
            <a:r>
              <a:rPr lang="en-GB" dirty="0"/>
              <a:t>"Shut up!"</a:t>
            </a:r>
          </a:p>
          <a:p>
            <a:pPr marL="0" indent="0">
              <a:buNone/>
            </a:pPr>
            <a:r>
              <a:rPr lang="en-GB" dirty="0"/>
              <a:t>Ralph shouted.</a:t>
            </a:r>
          </a:p>
          <a:p>
            <a:pPr marL="0" indent="0">
              <a:buNone/>
            </a:pPr>
            <a:r>
              <a:rPr lang="en-GB" dirty="0"/>
              <a:t>"Hear him! He's got the conch!"</a:t>
            </a:r>
          </a:p>
          <a:p>
            <a:pPr marL="0" indent="0">
              <a:buNone/>
            </a:pPr>
            <a:r>
              <a:rPr lang="en-GB" dirty="0"/>
              <a:t>"What I mean is . . . maybe it's only us."</a:t>
            </a:r>
          </a:p>
          <a:p>
            <a:pPr marL="0" indent="0">
              <a:buNone/>
            </a:pPr>
            <a:r>
              <a:rPr lang="en-GB" dirty="0"/>
              <a:t>"Nuts!"</a:t>
            </a:r>
          </a:p>
          <a:p>
            <a:pPr marL="0" indent="0">
              <a:buNone/>
            </a:pPr>
            <a:r>
              <a:rPr lang="en-GB" dirty="0"/>
              <a:t>That was from Piggy, shocked out of decorum. Simon went on.</a:t>
            </a:r>
          </a:p>
          <a:p>
            <a:pPr marL="0" indent="0">
              <a:buNone/>
            </a:pPr>
            <a:r>
              <a:rPr lang="en-GB" dirty="0"/>
              <a:t>"We could be sort of. . . ."</a:t>
            </a:r>
          </a:p>
          <a:p>
            <a:pPr marL="0" indent="0">
              <a:buNone/>
            </a:pPr>
            <a:r>
              <a:rPr lang="en-GB" dirty="0"/>
              <a:t>Simon became inarticulate in his effort to express mankind's essential illness</a:t>
            </a:r>
            <a:r>
              <a:rPr lang="en-GB" dirty="0" smtClean="0"/>
              <a:t>. Inspiration </a:t>
            </a:r>
            <a:r>
              <a:rPr lang="en-GB" dirty="0"/>
              <a:t>came to him.</a:t>
            </a:r>
          </a:p>
          <a:p>
            <a:pPr marL="0" indent="0">
              <a:buNone/>
            </a:pPr>
            <a:r>
              <a:rPr lang="en-GB" dirty="0"/>
              <a:t>"What's the dirtiest thing there is?"</a:t>
            </a:r>
          </a:p>
          <a:p>
            <a:pPr marL="0" indent="0">
              <a:buNone/>
            </a:pPr>
            <a:r>
              <a:rPr lang="en-GB" dirty="0"/>
              <a:t>As an answer Jack dropped into the uncomprehending silence that followed it the </a:t>
            </a:r>
            <a:r>
              <a:rPr lang="en-GB" dirty="0" smtClean="0"/>
              <a:t>one crude </a:t>
            </a:r>
            <a:r>
              <a:rPr lang="en-GB" dirty="0"/>
              <a:t>expressive syllable. Release was immense. Those </a:t>
            </a:r>
            <a:r>
              <a:rPr lang="en-GB" dirty="0" err="1"/>
              <a:t>littluns</a:t>
            </a:r>
            <a:r>
              <a:rPr lang="en-GB" dirty="0"/>
              <a:t> who had climbed back on </a:t>
            </a:r>
            <a:r>
              <a:rPr lang="en-GB" dirty="0" smtClean="0"/>
              <a:t>the twister </a:t>
            </a:r>
            <a:r>
              <a:rPr lang="en-GB" dirty="0"/>
              <a:t>fell off again and did not mind. The hunters were screaming with delight</a:t>
            </a:r>
            <a:r>
              <a:rPr lang="en-GB" dirty="0" smtClean="0"/>
              <a:t>. Simon's </a:t>
            </a:r>
            <a:r>
              <a:rPr lang="en-GB" dirty="0"/>
              <a:t>effort fell about him in ruins; the laughter beat him cruelly and he shrank </a:t>
            </a:r>
            <a:r>
              <a:rPr lang="en-GB" dirty="0" smtClean="0"/>
              <a:t>away </a:t>
            </a:r>
            <a:r>
              <a:rPr lang="en-GB" dirty="0" err="1" smtClean="0"/>
              <a:t>defenseless</a:t>
            </a:r>
            <a:r>
              <a:rPr lang="en-GB" dirty="0" smtClean="0"/>
              <a:t> </a:t>
            </a:r>
            <a:r>
              <a:rPr lang="en-GB" dirty="0"/>
              <a:t>to his seat.</a:t>
            </a:r>
          </a:p>
        </p:txBody>
      </p:sp>
      <p:sp>
        <p:nvSpPr>
          <p:cNvPr id="4" name="TextBox 3"/>
          <p:cNvSpPr txBox="1"/>
          <p:nvPr/>
        </p:nvSpPr>
        <p:spPr>
          <a:xfrm>
            <a:off x="798929" y="1167099"/>
            <a:ext cx="3678382" cy="923330"/>
          </a:xfrm>
          <a:prstGeom prst="rect">
            <a:avLst/>
          </a:prstGeom>
          <a:solidFill>
            <a:schemeClr val="accent2"/>
          </a:solidFill>
        </p:spPr>
        <p:txBody>
          <a:bodyPr wrap="square" rtlCol="0">
            <a:spAutoFit/>
          </a:bodyPr>
          <a:lstStyle/>
          <a:p>
            <a:r>
              <a:rPr lang="en-US" dirty="0" smtClean="0"/>
              <a:t>How does Golding frustrate the reader through Simon’s character?</a:t>
            </a:r>
            <a:endParaRPr lang="en-GB" dirty="0"/>
          </a:p>
        </p:txBody>
      </p:sp>
    </p:spTree>
    <p:extLst>
      <p:ext uri="{BB962C8B-B14F-4D97-AF65-F5344CB8AC3E}">
        <p14:creationId xmlns:p14="http://schemas.microsoft.com/office/powerpoint/2010/main" val="2332720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Consider </a:t>
            </a:r>
            <a:br>
              <a:rPr lang="en-US" dirty="0" smtClean="0"/>
            </a:br>
            <a:r>
              <a:rPr lang="en-US" sz="2200" dirty="0" smtClean="0"/>
              <a:t>- word choices emphasizing Jack’s actions</a:t>
            </a:r>
            <a:br>
              <a:rPr lang="en-US" sz="2200" dirty="0" smtClean="0"/>
            </a:br>
            <a:r>
              <a:rPr lang="en-US" sz="2200" dirty="0" smtClean="0"/>
              <a:t>- sentence structures</a:t>
            </a:r>
            <a:r>
              <a:rPr lang="en-US" sz="2000" dirty="0" smtClean="0"/>
              <a:t/>
            </a:r>
            <a:br>
              <a:rPr lang="en-US" sz="2000" dirty="0" smtClean="0"/>
            </a:br>
            <a:r>
              <a:rPr lang="en-US" sz="2800" dirty="0" smtClean="0"/>
              <a:t/>
            </a:r>
            <a:br>
              <a:rPr lang="en-US" sz="2800" dirty="0" smtClean="0"/>
            </a:br>
            <a:endParaRPr lang="en-GB" sz="2800" dirty="0"/>
          </a:p>
        </p:txBody>
      </p:sp>
      <p:sp>
        <p:nvSpPr>
          <p:cNvPr id="3" name="Content Placeholder 2"/>
          <p:cNvSpPr>
            <a:spLocks noGrp="1"/>
          </p:cNvSpPr>
          <p:nvPr>
            <p:ph idx="1"/>
          </p:nvPr>
        </p:nvSpPr>
        <p:spPr>
          <a:xfrm>
            <a:off x="5068388" y="235131"/>
            <a:ext cx="7001691" cy="6479178"/>
          </a:xfrm>
        </p:spPr>
        <p:txBody>
          <a:bodyPr>
            <a:noAutofit/>
          </a:bodyPr>
          <a:lstStyle/>
          <a:p>
            <a:pPr marL="0" indent="0">
              <a:buNone/>
            </a:pPr>
            <a:r>
              <a:rPr lang="en-GB" sz="1200" dirty="0"/>
              <a:t>The world, that understandable and lawful world, was slipping away. Once there was this and that; and now-- and the ship had gone.  </a:t>
            </a:r>
            <a:r>
              <a:rPr lang="en-GB" sz="1200" dirty="0" smtClean="0"/>
              <a:t>The </a:t>
            </a:r>
            <a:r>
              <a:rPr lang="en-GB" sz="1200" dirty="0"/>
              <a:t>conch was snatched from his hands and Piggy's voice shrilled. "I didn't vote for no ghosts!" </a:t>
            </a:r>
            <a:endParaRPr lang="en-GB" sz="1200" dirty="0" smtClean="0"/>
          </a:p>
          <a:p>
            <a:pPr marL="0" indent="0">
              <a:buNone/>
            </a:pPr>
            <a:r>
              <a:rPr lang="en-GB" sz="1200" dirty="0" smtClean="0"/>
              <a:t>He </a:t>
            </a:r>
            <a:r>
              <a:rPr lang="en-GB" sz="1200" dirty="0"/>
              <a:t>whirled round on the assembly. "Remember that, all of you!" They heard him stamp. "What are we? Humans? Or animals? Or savages? What's grownups going to think? Going off--hunting pigs--letting fires out--and now!" </a:t>
            </a:r>
            <a:endParaRPr lang="en-GB" sz="1200" dirty="0" smtClean="0"/>
          </a:p>
          <a:p>
            <a:pPr marL="0" indent="0">
              <a:buNone/>
            </a:pPr>
            <a:r>
              <a:rPr lang="en-GB" sz="1200" dirty="0" smtClean="0"/>
              <a:t>A </a:t>
            </a:r>
            <a:r>
              <a:rPr lang="en-GB" sz="1200" dirty="0"/>
              <a:t>shadow fronted him tempestuously. </a:t>
            </a:r>
            <a:endParaRPr lang="en-GB" sz="1200" dirty="0" smtClean="0"/>
          </a:p>
          <a:p>
            <a:pPr marL="0" indent="0">
              <a:buNone/>
            </a:pPr>
            <a:r>
              <a:rPr lang="en-GB" sz="1200" dirty="0" smtClean="0"/>
              <a:t>"</a:t>
            </a:r>
            <a:r>
              <a:rPr lang="en-GB" sz="1200" dirty="0"/>
              <a:t>You shut up, you fat slug</a:t>
            </a:r>
            <a:r>
              <a:rPr lang="en-GB" sz="1200" dirty="0" smtClean="0"/>
              <a:t>!“</a:t>
            </a:r>
          </a:p>
          <a:p>
            <a:pPr marL="0" indent="0">
              <a:buNone/>
            </a:pPr>
            <a:r>
              <a:rPr lang="en-GB" sz="1200" dirty="0" smtClean="0"/>
              <a:t> </a:t>
            </a:r>
            <a:r>
              <a:rPr lang="en-GB" sz="1200" dirty="0"/>
              <a:t>There was a moment's struggle and the glimmering conch jigged up and down. Ralph leapt to his feet. </a:t>
            </a:r>
            <a:endParaRPr lang="en-GB" sz="1200" dirty="0" smtClean="0"/>
          </a:p>
          <a:p>
            <a:pPr marL="0" indent="0">
              <a:buNone/>
            </a:pPr>
            <a:r>
              <a:rPr lang="en-GB" sz="1200" dirty="0" smtClean="0"/>
              <a:t>"</a:t>
            </a:r>
            <a:r>
              <a:rPr lang="en-GB" sz="1200" dirty="0"/>
              <a:t>Jack! Jack! You haven't got the conch! Let him speak." </a:t>
            </a:r>
            <a:endParaRPr lang="en-GB" sz="1200" dirty="0" smtClean="0"/>
          </a:p>
          <a:p>
            <a:pPr marL="0" indent="0">
              <a:buNone/>
            </a:pPr>
            <a:r>
              <a:rPr lang="en-GB" sz="1200" dirty="0" smtClean="0"/>
              <a:t>Jack's </a:t>
            </a:r>
            <a:r>
              <a:rPr lang="en-GB" sz="1200" dirty="0"/>
              <a:t>face swam near him. "And you shut up! Who are you, anyway? Sitting there telling people what to do. You can't hunt, you can't sing--" </a:t>
            </a:r>
            <a:endParaRPr lang="en-GB" sz="1200" dirty="0" smtClean="0"/>
          </a:p>
          <a:p>
            <a:pPr marL="0" indent="0">
              <a:buNone/>
            </a:pPr>
            <a:r>
              <a:rPr lang="en-GB" sz="1200" dirty="0" smtClean="0"/>
              <a:t>"</a:t>
            </a:r>
            <a:r>
              <a:rPr lang="en-GB" sz="1200" dirty="0"/>
              <a:t>I'm chief. I was chosen." </a:t>
            </a:r>
            <a:endParaRPr lang="en-GB" sz="1200" dirty="0" smtClean="0"/>
          </a:p>
          <a:p>
            <a:pPr marL="0" indent="0">
              <a:buNone/>
            </a:pPr>
            <a:r>
              <a:rPr lang="en-GB" sz="1200" dirty="0" smtClean="0"/>
              <a:t>"</a:t>
            </a:r>
            <a:r>
              <a:rPr lang="en-GB" sz="1200" dirty="0"/>
              <a:t>Why should choosing make any difference? Just giving orders that don't make any sense--" </a:t>
            </a:r>
            <a:endParaRPr lang="en-GB" sz="1200" dirty="0" smtClean="0"/>
          </a:p>
          <a:p>
            <a:pPr marL="0" indent="0">
              <a:buNone/>
            </a:pPr>
            <a:r>
              <a:rPr lang="en-GB" sz="1200" dirty="0" smtClean="0"/>
              <a:t>"</a:t>
            </a:r>
            <a:r>
              <a:rPr lang="en-GB" sz="1200" dirty="0"/>
              <a:t>Piggy's got the conch." </a:t>
            </a:r>
            <a:endParaRPr lang="en-GB" sz="1200" dirty="0" smtClean="0"/>
          </a:p>
          <a:p>
            <a:pPr marL="0" indent="0">
              <a:buNone/>
            </a:pPr>
            <a:r>
              <a:rPr lang="en-GB" sz="1200" dirty="0" smtClean="0"/>
              <a:t>"</a:t>
            </a:r>
            <a:r>
              <a:rPr lang="en-GB" sz="1200" dirty="0"/>
              <a:t>That's right--</a:t>
            </a:r>
            <a:r>
              <a:rPr lang="en-GB" sz="1200" dirty="0" err="1"/>
              <a:t>favor</a:t>
            </a:r>
            <a:r>
              <a:rPr lang="en-GB" sz="1200" dirty="0"/>
              <a:t> Piggy as you always do--" </a:t>
            </a:r>
            <a:endParaRPr lang="en-GB" sz="1200" dirty="0" smtClean="0"/>
          </a:p>
          <a:p>
            <a:pPr marL="0" indent="0">
              <a:buNone/>
            </a:pPr>
            <a:r>
              <a:rPr lang="en-GB" sz="1200" dirty="0" smtClean="0"/>
              <a:t>"</a:t>
            </a:r>
            <a:r>
              <a:rPr lang="en-GB" sz="1200" dirty="0"/>
              <a:t>Jack!" </a:t>
            </a:r>
            <a:endParaRPr lang="en-GB" sz="1200" dirty="0" smtClean="0"/>
          </a:p>
          <a:p>
            <a:pPr marL="0" indent="0">
              <a:buNone/>
            </a:pPr>
            <a:r>
              <a:rPr lang="en-GB" sz="1200" dirty="0" smtClean="0"/>
              <a:t>Jack's </a:t>
            </a:r>
            <a:r>
              <a:rPr lang="en-GB" sz="1200" dirty="0"/>
              <a:t>voice sounded in bitter mimicry. </a:t>
            </a:r>
            <a:endParaRPr lang="en-GB" sz="1200" dirty="0" smtClean="0"/>
          </a:p>
          <a:p>
            <a:pPr marL="0" indent="0">
              <a:buNone/>
            </a:pPr>
            <a:r>
              <a:rPr lang="en-GB" sz="1200" dirty="0" smtClean="0"/>
              <a:t>"</a:t>
            </a:r>
            <a:r>
              <a:rPr lang="en-GB" sz="1200" dirty="0"/>
              <a:t>Jack! Jack!" "The rules!" shouted Ralph. "You're breaking the rules!" </a:t>
            </a:r>
            <a:endParaRPr lang="en-GB" sz="1200" dirty="0" smtClean="0"/>
          </a:p>
          <a:p>
            <a:pPr marL="0" indent="0">
              <a:buNone/>
            </a:pPr>
            <a:r>
              <a:rPr lang="en-GB" sz="1200" dirty="0" smtClean="0"/>
              <a:t>"</a:t>
            </a:r>
            <a:r>
              <a:rPr lang="en-GB" sz="1200" dirty="0"/>
              <a:t>Who cares?" </a:t>
            </a:r>
          </a:p>
        </p:txBody>
      </p:sp>
      <p:sp>
        <p:nvSpPr>
          <p:cNvPr id="4" name="TextBox 3"/>
          <p:cNvSpPr txBox="1"/>
          <p:nvPr/>
        </p:nvSpPr>
        <p:spPr>
          <a:xfrm>
            <a:off x="798929" y="1196490"/>
            <a:ext cx="3678382" cy="923330"/>
          </a:xfrm>
          <a:prstGeom prst="rect">
            <a:avLst/>
          </a:prstGeom>
          <a:solidFill>
            <a:schemeClr val="accent2"/>
          </a:solidFill>
        </p:spPr>
        <p:txBody>
          <a:bodyPr wrap="square" rtlCol="0">
            <a:spAutoFit/>
          </a:bodyPr>
          <a:lstStyle/>
          <a:p>
            <a:r>
              <a:rPr lang="en-US" dirty="0"/>
              <a:t>How does Golding use language to develop the breaking of order amongst the boys</a:t>
            </a:r>
            <a:endParaRPr lang="en-GB" dirty="0"/>
          </a:p>
        </p:txBody>
      </p:sp>
    </p:spTree>
    <p:extLst>
      <p:ext uri="{BB962C8B-B14F-4D97-AF65-F5344CB8AC3E}">
        <p14:creationId xmlns:p14="http://schemas.microsoft.com/office/powerpoint/2010/main" val="26150468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 the irony of </a:t>
            </a:r>
            <a:r>
              <a:rPr lang="en-US" smtClean="0"/>
              <a:t>this conversation</a:t>
            </a:r>
            <a:endParaRPr lang="en-GB"/>
          </a:p>
        </p:txBody>
      </p:sp>
      <p:sp>
        <p:nvSpPr>
          <p:cNvPr id="3" name="Content Placeholder 2"/>
          <p:cNvSpPr>
            <a:spLocks noGrp="1"/>
          </p:cNvSpPr>
          <p:nvPr>
            <p:ph idx="1"/>
          </p:nvPr>
        </p:nvSpPr>
        <p:spPr/>
        <p:txBody>
          <a:bodyPr>
            <a:normAutofit fontScale="62500" lnSpcReduction="20000"/>
          </a:bodyPr>
          <a:lstStyle/>
          <a:p>
            <a:pPr marL="0" indent="0">
              <a:buNone/>
            </a:pPr>
            <a:r>
              <a:rPr lang="en-GB" dirty="0"/>
              <a:t>“We’re all drifting and things are going rotten. At home there was always a grown-up. Please, sir, please, miss; and then you got an answer. How I wish!”</a:t>
            </a:r>
            <a:br>
              <a:rPr lang="en-GB" dirty="0"/>
            </a:br>
            <a:r>
              <a:rPr lang="en-GB" dirty="0"/>
              <a:t/>
            </a:r>
            <a:br>
              <a:rPr lang="en-GB" dirty="0"/>
            </a:br>
            <a:r>
              <a:rPr lang="en-GB" dirty="0"/>
              <a:t>“I wish my auntie was here.”</a:t>
            </a:r>
            <a:br>
              <a:rPr lang="en-GB" dirty="0"/>
            </a:br>
            <a:r>
              <a:rPr lang="en-GB" dirty="0"/>
              <a:t/>
            </a:r>
            <a:br>
              <a:rPr lang="en-GB" dirty="0"/>
            </a:br>
            <a:r>
              <a:rPr lang="en-GB" dirty="0"/>
              <a:t>“I wish my father. . . Oh, what’s the use?"</a:t>
            </a:r>
            <a:br>
              <a:rPr lang="en-GB" dirty="0"/>
            </a:br>
            <a:r>
              <a:rPr lang="en-GB" dirty="0"/>
              <a:t/>
            </a:r>
            <a:br>
              <a:rPr lang="en-GB" dirty="0"/>
            </a:br>
            <a:r>
              <a:rPr lang="en-GB" dirty="0"/>
              <a:t>“Keep the fire going.”</a:t>
            </a:r>
            <a:br>
              <a:rPr lang="en-GB" dirty="0"/>
            </a:br>
            <a:r>
              <a:rPr lang="en-GB" dirty="0"/>
              <a:t/>
            </a:r>
            <a:br>
              <a:rPr lang="en-GB" dirty="0"/>
            </a:br>
            <a:r>
              <a:rPr lang="en-GB" dirty="0"/>
              <a:t>The dance was over and the hunters were going back to the shelters.</a:t>
            </a:r>
            <a:br>
              <a:rPr lang="en-GB" dirty="0"/>
            </a:br>
            <a:r>
              <a:rPr lang="en-GB" dirty="0"/>
              <a:t/>
            </a:r>
            <a:br>
              <a:rPr lang="en-GB" dirty="0"/>
            </a:br>
            <a:r>
              <a:rPr lang="en-GB" dirty="0"/>
              <a:t>“Grown-ups know things,” said Piggy. “They </a:t>
            </a:r>
            <a:r>
              <a:rPr lang="en-GB" dirty="0" err="1"/>
              <a:t>ain’t</a:t>
            </a:r>
            <a:r>
              <a:rPr lang="en-GB" dirty="0"/>
              <a:t> afraid of the dark. They’d meet and have tea and discuss. Then things ’</a:t>
            </a:r>
            <a:r>
              <a:rPr lang="en-GB" dirty="0" err="1"/>
              <a:t>ud</a:t>
            </a:r>
            <a:r>
              <a:rPr lang="en-GB" dirty="0"/>
              <a:t> be all right—”</a:t>
            </a:r>
            <a:br>
              <a:rPr lang="en-GB" dirty="0"/>
            </a:br>
            <a:r>
              <a:rPr lang="en-GB" dirty="0"/>
              <a:t/>
            </a:r>
            <a:br>
              <a:rPr lang="en-GB" dirty="0"/>
            </a:br>
            <a:r>
              <a:rPr lang="en-GB" dirty="0"/>
              <a:t>“They wouldn’t set fire to the island. Or lose—”</a:t>
            </a:r>
            <a:br>
              <a:rPr lang="en-GB" dirty="0"/>
            </a:br>
            <a:r>
              <a:rPr lang="en-GB" dirty="0"/>
              <a:t/>
            </a:r>
            <a:br>
              <a:rPr lang="en-GB" dirty="0"/>
            </a:br>
            <a:r>
              <a:rPr lang="en-GB" dirty="0"/>
              <a:t>“They’d build a ship—”</a:t>
            </a:r>
            <a:br>
              <a:rPr lang="en-GB" dirty="0"/>
            </a:br>
            <a:r>
              <a:rPr lang="en-GB" dirty="0"/>
              <a:t/>
            </a:r>
            <a:br>
              <a:rPr lang="en-GB" dirty="0"/>
            </a:br>
            <a:r>
              <a:rPr lang="en-GB" dirty="0"/>
              <a:t>The three boys stood in the darkness, striving unsuccessfully to convey the majesty of adult life.</a:t>
            </a:r>
            <a:br>
              <a:rPr lang="en-GB" dirty="0"/>
            </a:br>
            <a:r>
              <a:rPr lang="en-GB" dirty="0"/>
              <a:t/>
            </a:r>
            <a:br>
              <a:rPr lang="en-GB" dirty="0"/>
            </a:br>
            <a:r>
              <a:rPr lang="en-GB" dirty="0"/>
              <a:t>“They wouldn’t quarrel—”</a:t>
            </a:r>
            <a:br>
              <a:rPr lang="en-GB" dirty="0"/>
            </a:br>
            <a:r>
              <a:rPr lang="en-GB" dirty="0"/>
              <a:t/>
            </a:r>
            <a:br>
              <a:rPr lang="en-GB" dirty="0"/>
            </a:br>
            <a:r>
              <a:rPr lang="en-GB" dirty="0"/>
              <a:t>“Or break my specs—”</a:t>
            </a:r>
            <a:br>
              <a:rPr lang="en-GB" dirty="0"/>
            </a:br>
            <a:r>
              <a:rPr lang="en-GB" dirty="0"/>
              <a:t/>
            </a:r>
            <a:br>
              <a:rPr lang="en-GB" dirty="0"/>
            </a:br>
            <a:r>
              <a:rPr lang="en-GB" dirty="0"/>
              <a:t>“Or talk about a beast—”</a:t>
            </a:r>
            <a:br>
              <a:rPr lang="en-GB" dirty="0"/>
            </a:br>
            <a:endParaRPr lang="en-GB" dirty="0"/>
          </a:p>
        </p:txBody>
      </p:sp>
    </p:spTree>
    <p:extLst>
      <p:ext uri="{BB962C8B-B14F-4D97-AF65-F5344CB8AC3E}">
        <p14:creationId xmlns:p14="http://schemas.microsoft.com/office/powerpoint/2010/main" val="180336472"/>
      </p:ext>
    </p:extLst>
  </p:cSld>
  <p:clrMapOvr>
    <a:masterClrMapping/>
  </p:clrMapOvr>
  <p:timing>
    <p:tnLst>
      <p:par>
        <p:cTn id="1" dur="indefinite" restart="never" nodeType="tmRoot"/>
      </p:par>
    </p:tnLst>
  </p:timing>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Atlas</Template>
  <TotalTime>1443</TotalTime>
  <Words>792</Words>
  <Application>Microsoft Office PowerPoint</Application>
  <PresentationFormat>Widescreen</PresentationFormat>
  <Paragraphs>53</Paragraphs>
  <Slides>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Calibri</vt:lpstr>
      <vt:lpstr>Calibri Light</vt:lpstr>
      <vt:lpstr>Rockwell</vt:lpstr>
      <vt:lpstr>Wingdings</vt:lpstr>
      <vt:lpstr>Atlas</vt:lpstr>
      <vt:lpstr>CH 5</vt:lpstr>
      <vt:lpstr>Consider - the development of Jack’s character - Roger, in general - why Piggy isn’t listened to - why Simon isn’t listened to</vt:lpstr>
      <vt:lpstr>Consider  - the immaturity of the boys: their reactions - Simon’s wisdom vs his diffidence - Piggy’s reaction - Jack’s dominance</vt:lpstr>
      <vt:lpstr>Consider  - word choices emphasizing Jack’s actions - sentence structures  </vt:lpstr>
      <vt:lpstr>Discuss the irony of this conversation</vt:lpstr>
    </vt:vector>
  </TitlesOfParts>
  <Company>South Devon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Moss</dc:creator>
  <cp:lastModifiedBy>Paul  Moss</cp:lastModifiedBy>
  <cp:revision>10</cp:revision>
  <cp:lastPrinted>2018-04-18T15:14:49Z</cp:lastPrinted>
  <dcterms:created xsi:type="dcterms:W3CDTF">2018-03-15T16:25:24Z</dcterms:created>
  <dcterms:modified xsi:type="dcterms:W3CDTF">2018-04-19T11:43:19Z</dcterms:modified>
</cp:coreProperties>
</file>