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2AE81633-490F-4F2F-80AF-B3AC6E93413B}" type="datetimeFigureOut">
              <a:rPr lang="en-GB" smtClean="0"/>
              <a:t>11/04/2018</a:t>
            </a:fld>
            <a:endParaRPr lang="en-GB"/>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GB"/>
          </a:p>
        </p:txBody>
      </p:sp>
      <p:sp>
        <p:nvSpPr>
          <p:cNvPr id="6" name="Slide Number Placeholder 5"/>
          <p:cNvSpPr>
            <a:spLocks noGrp="1"/>
          </p:cNvSpPr>
          <p:nvPr>
            <p:ph type="sldNum" sz="quarter" idx="12"/>
          </p:nvPr>
        </p:nvSpPr>
        <p:spPr>
          <a:xfrm>
            <a:off x="10469880" y="320040"/>
            <a:ext cx="914400" cy="320040"/>
          </a:xfrm>
        </p:spPr>
        <p:txBody>
          <a:bodyPr/>
          <a:lstStyle/>
          <a:p>
            <a:fld id="{9091F553-C362-46FF-A1F5-518CD07A41C1}" type="slidenum">
              <a:rPr lang="en-GB" smtClean="0"/>
              <a:t>‹#›</a:t>
            </a:fld>
            <a:endParaRPr lang="en-GB"/>
          </a:p>
        </p:txBody>
      </p:sp>
    </p:spTree>
    <p:extLst>
      <p:ext uri="{BB962C8B-B14F-4D97-AF65-F5344CB8AC3E}">
        <p14:creationId xmlns:p14="http://schemas.microsoft.com/office/powerpoint/2010/main" val="1227607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E81633-490F-4F2F-80AF-B3AC6E93413B}" type="datetimeFigureOut">
              <a:rPr lang="en-GB" smtClean="0"/>
              <a:t>11/04/2018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91F553-C362-46FF-A1F5-518CD07A41C1}" type="slidenum">
              <a:rPr lang="en-GB" smtClean="0"/>
              <a:t>‹#›</a:t>
            </a:fld>
            <a:endParaRPr lang="en-GB"/>
          </a:p>
        </p:txBody>
      </p:sp>
    </p:spTree>
    <p:extLst>
      <p:ext uri="{BB962C8B-B14F-4D97-AF65-F5344CB8AC3E}">
        <p14:creationId xmlns:p14="http://schemas.microsoft.com/office/powerpoint/2010/main" val="752604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2AE81633-490F-4F2F-80AF-B3AC6E93413B}" type="datetimeFigureOut">
              <a:rPr lang="en-GB" smtClean="0"/>
              <a:t>11/04/2018</a:t>
            </a:fld>
            <a:endParaRPr lang="en-GB"/>
          </a:p>
        </p:txBody>
      </p:sp>
      <p:sp>
        <p:nvSpPr>
          <p:cNvPr id="5" name="Footer Placeholder 4"/>
          <p:cNvSpPr>
            <a:spLocks noGrp="1"/>
          </p:cNvSpPr>
          <p:nvPr>
            <p:ph type="ftr" sz="quarter" idx="11"/>
          </p:nvPr>
        </p:nvSpPr>
        <p:spPr>
          <a:xfrm>
            <a:off x="804672" y="6227064"/>
            <a:ext cx="10588752" cy="320040"/>
          </a:xfrm>
        </p:spPr>
        <p:txBody>
          <a:bodyPr/>
          <a:lstStyle/>
          <a:p>
            <a:endParaRPr lang="en-GB"/>
          </a:p>
        </p:txBody>
      </p:sp>
      <p:sp>
        <p:nvSpPr>
          <p:cNvPr id="6" name="Slide Number Placeholder 5"/>
          <p:cNvSpPr>
            <a:spLocks noGrp="1"/>
          </p:cNvSpPr>
          <p:nvPr>
            <p:ph type="sldNum" sz="quarter" idx="12"/>
          </p:nvPr>
        </p:nvSpPr>
        <p:spPr>
          <a:xfrm>
            <a:off x="10469880" y="320040"/>
            <a:ext cx="914400" cy="320040"/>
          </a:xfrm>
        </p:spPr>
        <p:txBody>
          <a:bodyPr/>
          <a:lstStyle/>
          <a:p>
            <a:fld id="{9091F553-C362-46FF-A1F5-518CD07A41C1}" type="slidenum">
              <a:rPr lang="en-GB" smtClean="0"/>
              <a:t>‹#›</a:t>
            </a:fld>
            <a:endParaRPr lang="en-GB"/>
          </a:p>
        </p:txBody>
      </p:sp>
    </p:spTree>
    <p:extLst>
      <p:ext uri="{BB962C8B-B14F-4D97-AF65-F5344CB8AC3E}">
        <p14:creationId xmlns:p14="http://schemas.microsoft.com/office/powerpoint/2010/main" val="1738230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E81633-490F-4F2F-80AF-B3AC6E93413B}" type="datetimeFigureOut">
              <a:rPr lang="en-GB" smtClean="0"/>
              <a:t>11/04/2018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91F553-C362-46FF-A1F5-518CD07A41C1}" type="slidenum">
              <a:rPr lang="en-GB" smtClean="0"/>
              <a:t>‹#›</a:t>
            </a:fld>
            <a:endParaRPr lang="en-GB"/>
          </a:p>
        </p:txBody>
      </p:sp>
    </p:spTree>
    <p:extLst>
      <p:ext uri="{BB962C8B-B14F-4D97-AF65-F5344CB8AC3E}">
        <p14:creationId xmlns:p14="http://schemas.microsoft.com/office/powerpoint/2010/main" val="858940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04672" y="320040"/>
            <a:ext cx="3657600" cy="320040"/>
          </a:xfrm>
        </p:spPr>
        <p:txBody>
          <a:bodyPr/>
          <a:lstStyle/>
          <a:p>
            <a:fld id="{2AE81633-490F-4F2F-80AF-B3AC6E93413B}" type="datetimeFigureOut">
              <a:rPr lang="en-GB" smtClean="0"/>
              <a:t>11/04/2018</a:t>
            </a:fld>
            <a:endParaRPr lang="en-GB"/>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GB"/>
          </a:p>
        </p:txBody>
      </p:sp>
      <p:sp>
        <p:nvSpPr>
          <p:cNvPr id="6" name="Slide Number Placeholder 5"/>
          <p:cNvSpPr>
            <a:spLocks noGrp="1"/>
          </p:cNvSpPr>
          <p:nvPr>
            <p:ph type="sldNum" sz="quarter" idx="12"/>
          </p:nvPr>
        </p:nvSpPr>
        <p:spPr>
          <a:xfrm>
            <a:off x="10469880" y="320040"/>
            <a:ext cx="914400" cy="320040"/>
          </a:xfrm>
        </p:spPr>
        <p:txBody>
          <a:bodyPr/>
          <a:lstStyle/>
          <a:p>
            <a:fld id="{9091F553-C362-46FF-A1F5-518CD07A41C1}" type="slidenum">
              <a:rPr lang="en-GB" smtClean="0"/>
              <a:t>‹#›</a:t>
            </a:fld>
            <a:endParaRPr lang="en-GB"/>
          </a:p>
        </p:txBody>
      </p:sp>
    </p:spTree>
    <p:extLst>
      <p:ext uri="{BB962C8B-B14F-4D97-AF65-F5344CB8AC3E}">
        <p14:creationId xmlns:p14="http://schemas.microsoft.com/office/powerpoint/2010/main" val="2113301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2AE81633-490F-4F2F-80AF-B3AC6E93413B}" type="datetimeFigureOut">
              <a:rPr lang="en-GB" smtClean="0"/>
              <a:t>11/04/2018</a:t>
            </a:fld>
            <a:endParaRPr lang="en-GB"/>
          </a:p>
        </p:txBody>
      </p:sp>
      <p:sp>
        <p:nvSpPr>
          <p:cNvPr id="6" name="Footer Placeholder 5"/>
          <p:cNvSpPr>
            <a:spLocks noGrp="1"/>
          </p:cNvSpPr>
          <p:nvPr>
            <p:ph type="ftr" sz="quarter" idx="11"/>
          </p:nvPr>
        </p:nvSpPr>
        <p:spPr>
          <a:xfrm>
            <a:off x="804672" y="6227064"/>
            <a:ext cx="10588752" cy="320040"/>
          </a:xfrm>
        </p:spPr>
        <p:txBody>
          <a:bodyPr/>
          <a:lstStyle/>
          <a:p>
            <a:endParaRPr lang="en-GB"/>
          </a:p>
        </p:txBody>
      </p:sp>
      <p:sp>
        <p:nvSpPr>
          <p:cNvPr id="7" name="Slide Number Placeholder 6"/>
          <p:cNvSpPr>
            <a:spLocks noGrp="1"/>
          </p:cNvSpPr>
          <p:nvPr>
            <p:ph type="sldNum" sz="quarter" idx="12"/>
          </p:nvPr>
        </p:nvSpPr>
        <p:spPr>
          <a:xfrm>
            <a:off x="10469880" y="320040"/>
            <a:ext cx="914400" cy="320040"/>
          </a:xfrm>
        </p:spPr>
        <p:txBody>
          <a:bodyPr/>
          <a:lstStyle/>
          <a:p>
            <a:fld id="{9091F553-C362-46FF-A1F5-518CD07A41C1}" type="slidenum">
              <a:rPr lang="en-GB" smtClean="0"/>
              <a:t>‹#›</a:t>
            </a:fld>
            <a:endParaRPr lang="en-GB"/>
          </a:p>
        </p:txBody>
      </p:sp>
    </p:spTree>
    <p:extLst>
      <p:ext uri="{BB962C8B-B14F-4D97-AF65-F5344CB8AC3E}">
        <p14:creationId xmlns:p14="http://schemas.microsoft.com/office/powerpoint/2010/main" val="2265331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2AE81633-490F-4F2F-80AF-B3AC6E93413B}" type="datetimeFigureOut">
              <a:rPr lang="en-GB" smtClean="0"/>
              <a:t>11/04/2018</a:t>
            </a:fld>
            <a:endParaRPr lang="en-GB"/>
          </a:p>
        </p:txBody>
      </p:sp>
      <p:sp>
        <p:nvSpPr>
          <p:cNvPr id="8" name="Footer Placeholder 7"/>
          <p:cNvSpPr>
            <a:spLocks noGrp="1"/>
          </p:cNvSpPr>
          <p:nvPr>
            <p:ph type="ftr" sz="quarter" idx="11"/>
          </p:nvPr>
        </p:nvSpPr>
        <p:spPr>
          <a:xfrm>
            <a:off x="804672" y="6227064"/>
            <a:ext cx="10588752" cy="320040"/>
          </a:xfrm>
        </p:spPr>
        <p:txBody>
          <a:bodyPr/>
          <a:lstStyle/>
          <a:p>
            <a:endParaRPr lang="en-GB"/>
          </a:p>
        </p:txBody>
      </p:sp>
      <p:sp>
        <p:nvSpPr>
          <p:cNvPr id="9" name="Slide Number Placeholder 8"/>
          <p:cNvSpPr>
            <a:spLocks noGrp="1"/>
          </p:cNvSpPr>
          <p:nvPr>
            <p:ph type="sldNum" sz="quarter" idx="12"/>
          </p:nvPr>
        </p:nvSpPr>
        <p:spPr>
          <a:xfrm>
            <a:off x="10469880" y="320040"/>
            <a:ext cx="914400" cy="320040"/>
          </a:xfrm>
        </p:spPr>
        <p:txBody>
          <a:bodyPr/>
          <a:lstStyle/>
          <a:p>
            <a:fld id="{9091F553-C362-46FF-A1F5-518CD07A41C1}" type="slidenum">
              <a:rPr lang="en-GB" smtClean="0"/>
              <a:t>‹#›</a:t>
            </a:fld>
            <a:endParaRPr lang="en-GB"/>
          </a:p>
        </p:txBody>
      </p:sp>
    </p:spTree>
    <p:extLst>
      <p:ext uri="{BB962C8B-B14F-4D97-AF65-F5344CB8AC3E}">
        <p14:creationId xmlns:p14="http://schemas.microsoft.com/office/powerpoint/2010/main" val="2423239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AE81633-490F-4F2F-80AF-B3AC6E93413B}" type="datetimeFigureOut">
              <a:rPr lang="en-GB" smtClean="0"/>
              <a:t>11/04/2018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091F553-C362-46FF-A1F5-518CD07A41C1}" type="slidenum">
              <a:rPr lang="en-GB" smtClean="0"/>
              <a:t>‹#›</a:t>
            </a:fld>
            <a:endParaRPr lang="en-GB"/>
          </a:p>
        </p:txBody>
      </p:sp>
    </p:spTree>
    <p:extLst>
      <p:ext uri="{BB962C8B-B14F-4D97-AF65-F5344CB8AC3E}">
        <p14:creationId xmlns:p14="http://schemas.microsoft.com/office/powerpoint/2010/main" val="4002059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2AE81633-490F-4F2F-80AF-B3AC6E93413B}" type="datetimeFigureOut">
              <a:rPr lang="en-GB" smtClean="0"/>
              <a:t>11/04/2018</a:t>
            </a:fld>
            <a:endParaRPr lang="en-GB"/>
          </a:p>
        </p:txBody>
      </p:sp>
      <p:sp>
        <p:nvSpPr>
          <p:cNvPr id="3" name="Footer Placeholder 2"/>
          <p:cNvSpPr>
            <a:spLocks noGrp="1"/>
          </p:cNvSpPr>
          <p:nvPr>
            <p:ph type="ftr" sz="quarter" idx="11"/>
          </p:nvPr>
        </p:nvSpPr>
        <p:spPr>
          <a:xfrm>
            <a:off x="804672" y="6227064"/>
            <a:ext cx="10588752" cy="320040"/>
          </a:xfrm>
        </p:spPr>
        <p:txBody>
          <a:bodyPr/>
          <a:lstStyle/>
          <a:p>
            <a:endParaRPr lang="en-GB"/>
          </a:p>
        </p:txBody>
      </p:sp>
      <p:sp>
        <p:nvSpPr>
          <p:cNvPr id="4" name="Slide Number Placeholder 3"/>
          <p:cNvSpPr>
            <a:spLocks noGrp="1"/>
          </p:cNvSpPr>
          <p:nvPr>
            <p:ph type="sldNum" sz="quarter" idx="12"/>
          </p:nvPr>
        </p:nvSpPr>
        <p:spPr>
          <a:xfrm>
            <a:off x="10469880" y="320040"/>
            <a:ext cx="914400" cy="320040"/>
          </a:xfrm>
        </p:spPr>
        <p:txBody>
          <a:bodyPr/>
          <a:lstStyle/>
          <a:p>
            <a:fld id="{9091F553-C362-46FF-A1F5-518CD07A41C1}" type="slidenum">
              <a:rPr lang="en-GB" smtClean="0"/>
              <a:t>‹#›</a:t>
            </a:fld>
            <a:endParaRPr lang="en-GB"/>
          </a:p>
        </p:txBody>
      </p:sp>
    </p:spTree>
    <p:extLst>
      <p:ext uri="{BB962C8B-B14F-4D97-AF65-F5344CB8AC3E}">
        <p14:creationId xmlns:p14="http://schemas.microsoft.com/office/powerpoint/2010/main" val="3143394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AE81633-490F-4F2F-80AF-B3AC6E93413B}" type="datetimeFigureOut">
              <a:rPr lang="en-GB" smtClean="0"/>
              <a:t>11/04/2018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91F553-C362-46FF-A1F5-518CD07A41C1}" type="slidenum">
              <a:rPr lang="en-GB" smtClean="0"/>
              <a:t>‹#›</a:t>
            </a:fld>
            <a:endParaRPr lang="en-GB"/>
          </a:p>
        </p:txBody>
      </p:sp>
    </p:spTree>
    <p:extLst>
      <p:ext uri="{BB962C8B-B14F-4D97-AF65-F5344CB8AC3E}">
        <p14:creationId xmlns:p14="http://schemas.microsoft.com/office/powerpoint/2010/main" val="1664803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04672" y="320040"/>
            <a:ext cx="3657600" cy="320040"/>
          </a:xfrm>
        </p:spPr>
        <p:txBody>
          <a:bodyPr/>
          <a:lstStyle/>
          <a:p>
            <a:fld id="{2AE81633-490F-4F2F-80AF-B3AC6E93413B}" type="datetimeFigureOut">
              <a:rPr lang="en-GB" smtClean="0"/>
              <a:t>11/04/2018</a:t>
            </a:fld>
            <a:endParaRPr lang="en-GB"/>
          </a:p>
        </p:txBody>
      </p:sp>
      <p:sp>
        <p:nvSpPr>
          <p:cNvPr id="6" name="Footer Placeholder 5"/>
          <p:cNvSpPr>
            <a:spLocks noGrp="1"/>
          </p:cNvSpPr>
          <p:nvPr>
            <p:ph type="ftr" sz="quarter" idx="11"/>
          </p:nvPr>
        </p:nvSpPr>
        <p:spPr>
          <a:xfrm>
            <a:off x="804672" y="6227064"/>
            <a:ext cx="5942203" cy="320040"/>
          </a:xfrm>
        </p:spPr>
        <p:txBody>
          <a:bodyPr/>
          <a:lstStyle/>
          <a:p>
            <a:endParaRPr lang="en-GB"/>
          </a:p>
        </p:txBody>
      </p:sp>
      <p:sp>
        <p:nvSpPr>
          <p:cNvPr id="7" name="Slide Number Placeholder 6"/>
          <p:cNvSpPr>
            <a:spLocks noGrp="1"/>
          </p:cNvSpPr>
          <p:nvPr>
            <p:ph type="sldNum" sz="quarter" idx="12"/>
          </p:nvPr>
        </p:nvSpPr>
        <p:spPr>
          <a:xfrm>
            <a:off x="5828377" y="320040"/>
            <a:ext cx="914400" cy="320040"/>
          </a:xfrm>
        </p:spPr>
        <p:txBody>
          <a:bodyPr/>
          <a:lstStyle/>
          <a:p>
            <a:fld id="{9091F553-C362-46FF-A1F5-518CD07A41C1}" type="slidenum">
              <a:rPr lang="en-GB" smtClean="0"/>
              <a:t>‹#›</a:t>
            </a:fld>
            <a:endParaRPr lang="en-GB"/>
          </a:p>
        </p:txBody>
      </p:sp>
    </p:spTree>
    <p:extLst>
      <p:ext uri="{BB962C8B-B14F-4D97-AF65-F5344CB8AC3E}">
        <p14:creationId xmlns:p14="http://schemas.microsoft.com/office/powerpoint/2010/main" val="2811805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2AE81633-490F-4F2F-80AF-B3AC6E93413B}" type="datetimeFigureOut">
              <a:rPr lang="en-GB" smtClean="0"/>
              <a:t>11/04/2018</a:t>
            </a:fld>
            <a:endParaRPr lang="en-GB"/>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9091F553-C362-46FF-A1F5-518CD07A41C1}" type="slidenum">
              <a:rPr lang="en-GB" smtClean="0"/>
              <a:t>‹#›</a:t>
            </a:fld>
            <a:endParaRPr lang="en-GB"/>
          </a:p>
        </p:txBody>
      </p:sp>
    </p:spTree>
    <p:extLst>
      <p:ext uri="{BB962C8B-B14F-4D97-AF65-F5344CB8AC3E}">
        <p14:creationId xmlns:p14="http://schemas.microsoft.com/office/powerpoint/2010/main" val="4953112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Ch</a:t>
            </a:r>
            <a:r>
              <a:rPr lang="en-US" dirty="0" smtClean="0"/>
              <a:t> 9</a:t>
            </a:r>
            <a:endParaRPr lang="en-GB" dirty="0"/>
          </a:p>
        </p:txBody>
      </p:sp>
      <p:sp>
        <p:nvSpPr>
          <p:cNvPr id="3" name="Subtitle 2"/>
          <p:cNvSpPr>
            <a:spLocks noGrp="1"/>
          </p:cNvSpPr>
          <p:nvPr>
            <p:ph type="subTitle" idx="1"/>
          </p:nvPr>
        </p:nvSpPr>
        <p:spPr/>
        <p:txBody>
          <a:bodyPr/>
          <a:lstStyle/>
          <a:p>
            <a:r>
              <a:rPr lang="en-US" dirty="0" smtClean="0"/>
              <a:t>A view to a death</a:t>
            </a:r>
            <a:endParaRPr lang="en-GB" dirty="0"/>
          </a:p>
        </p:txBody>
      </p:sp>
    </p:spTree>
    <p:extLst>
      <p:ext uri="{BB962C8B-B14F-4D97-AF65-F5344CB8AC3E}">
        <p14:creationId xmlns:p14="http://schemas.microsoft.com/office/powerpoint/2010/main" val="1475215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Discuss how Golding uses language to describe the worsening situation. </a:t>
            </a:r>
            <a:endParaRPr lang="en-GB" sz="2400" dirty="0"/>
          </a:p>
        </p:txBody>
      </p:sp>
      <p:sp>
        <p:nvSpPr>
          <p:cNvPr id="3" name="Content Placeholder 2"/>
          <p:cNvSpPr>
            <a:spLocks noGrp="1"/>
          </p:cNvSpPr>
          <p:nvPr>
            <p:ph idx="1"/>
          </p:nvPr>
        </p:nvSpPr>
        <p:spPr>
          <a:xfrm>
            <a:off x="4753233" y="1017369"/>
            <a:ext cx="7191632" cy="5248622"/>
          </a:xfrm>
        </p:spPr>
        <p:txBody>
          <a:bodyPr>
            <a:noAutofit/>
          </a:bodyPr>
          <a:lstStyle/>
          <a:p>
            <a:pPr marL="0" indent="0">
              <a:buNone/>
            </a:pPr>
            <a:r>
              <a:rPr lang="en-US" sz="1200" dirty="0"/>
              <a:t>At this moment the boys who were cooking at the fire suddenly hauled off a great chunk of meat and ran with it toward the grass. They bumped Piggy, who was burnt, and yelled and danced. Immediately, Ralph and the crowd of boys were united and relieved by a storm of laughter. Piggy once more was the center of social derision so that everyone felt cheerful and </a:t>
            </a:r>
            <a:r>
              <a:rPr lang="en-US" sz="1200" dirty="0" smtClean="0"/>
              <a:t>normal.</a:t>
            </a:r>
            <a:r>
              <a:rPr lang="en-GB" sz="1200" dirty="0"/>
              <a:t> </a:t>
            </a:r>
            <a:r>
              <a:rPr lang="en-US" sz="1200" dirty="0" smtClean="0"/>
              <a:t>Jack </a:t>
            </a:r>
            <a:r>
              <a:rPr lang="en-US" sz="1200" dirty="0"/>
              <a:t>stood up and waved his spear.</a:t>
            </a:r>
            <a:endParaRPr lang="en-GB" sz="1200" dirty="0"/>
          </a:p>
          <a:p>
            <a:pPr marL="0" indent="0">
              <a:buNone/>
            </a:pPr>
            <a:r>
              <a:rPr lang="en-US" sz="1200" dirty="0" smtClean="0"/>
              <a:t>"</a:t>
            </a:r>
            <a:r>
              <a:rPr lang="en-US" sz="1200" dirty="0"/>
              <a:t>Take them some meat."</a:t>
            </a:r>
            <a:endParaRPr lang="en-GB" sz="1200" dirty="0"/>
          </a:p>
          <a:p>
            <a:pPr marL="0" indent="0">
              <a:buNone/>
            </a:pPr>
            <a:r>
              <a:rPr lang="en-US" sz="1200" dirty="0" smtClean="0"/>
              <a:t>The </a:t>
            </a:r>
            <a:r>
              <a:rPr lang="en-US" sz="1200" dirty="0"/>
              <a:t>boys with the spit gave Ralph and Piggy each a succulent chunk. They took the gift, dribbling. So they stood and ate beneath a sky of thunderous brass that rang with the </a:t>
            </a:r>
            <a:r>
              <a:rPr lang="en-US" sz="1200" dirty="0" smtClean="0"/>
              <a:t>storm-coming.</a:t>
            </a:r>
            <a:r>
              <a:rPr lang="en-GB" sz="1200" dirty="0"/>
              <a:t> </a:t>
            </a:r>
            <a:r>
              <a:rPr lang="en-US" sz="1200" dirty="0" smtClean="0"/>
              <a:t>Jack </a:t>
            </a:r>
            <a:r>
              <a:rPr lang="en-US" sz="1200" dirty="0"/>
              <a:t>waved his spear again.</a:t>
            </a:r>
            <a:endParaRPr lang="en-GB" sz="1200" dirty="0"/>
          </a:p>
          <a:p>
            <a:pPr marL="0" indent="0">
              <a:buNone/>
            </a:pPr>
            <a:r>
              <a:rPr lang="en-US" sz="1200" dirty="0" smtClean="0"/>
              <a:t>"</a:t>
            </a:r>
            <a:r>
              <a:rPr lang="en-US" sz="1200" dirty="0"/>
              <a:t>Has everybody eaten as much as they want?"</a:t>
            </a:r>
            <a:endParaRPr lang="en-GB" sz="1200" dirty="0"/>
          </a:p>
          <a:p>
            <a:pPr marL="0" indent="0">
              <a:buNone/>
            </a:pPr>
            <a:r>
              <a:rPr lang="en-US" sz="1200" dirty="0" smtClean="0"/>
              <a:t>There </a:t>
            </a:r>
            <a:r>
              <a:rPr lang="en-US" sz="1200" dirty="0"/>
              <a:t>was still food left, sizzling on the wooden spits, heaped on the green platters. Betrayed by his stomach, Piggy threw a picked bone down on the beach and stooped for more.</a:t>
            </a:r>
            <a:endParaRPr lang="en-GB" sz="1200" dirty="0"/>
          </a:p>
          <a:p>
            <a:pPr marL="0" indent="0">
              <a:buNone/>
            </a:pPr>
            <a:r>
              <a:rPr lang="en-US" sz="1200" dirty="0" smtClean="0"/>
              <a:t>Jack </a:t>
            </a:r>
            <a:r>
              <a:rPr lang="en-US" sz="1200" dirty="0"/>
              <a:t>spoke again, impatiently</a:t>
            </a:r>
            <a:r>
              <a:rPr lang="en-US" sz="1200" dirty="0" smtClean="0"/>
              <a:t>.</a:t>
            </a:r>
            <a:r>
              <a:rPr lang="en-GB" sz="1200" dirty="0"/>
              <a:t> </a:t>
            </a:r>
            <a:r>
              <a:rPr lang="en-US" sz="1200" dirty="0" smtClean="0"/>
              <a:t>"</a:t>
            </a:r>
            <a:r>
              <a:rPr lang="en-US" sz="1200" dirty="0"/>
              <a:t>Has everybody eaten as much as they want?"</a:t>
            </a:r>
            <a:endParaRPr lang="en-GB" sz="1200" dirty="0"/>
          </a:p>
          <a:p>
            <a:pPr marL="0" indent="0">
              <a:buNone/>
            </a:pPr>
            <a:r>
              <a:rPr lang="en-US" sz="1200" dirty="0" smtClean="0"/>
              <a:t>His </a:t>
            </a:r>
            <a:r>
              <a:rPr lang="en-US" sz="1200" dirty="0"/>
              <a:t>tone conveyed a warning, given out of the pride of ownership, and the boys ate faster while there was still time. Seeing there was no immediate likelihood of a pause, Jack rose from the log that was his throne and sauntered to the edge of the grass. He looked down from behind his paint at Ralph and Piggy. They moved a little farther off over the sand and Ralph watched the fire as he ate. He noticed, without understanding, how the flames were visible now against the dull light. Evening was come, not with calm beauty but with the threat of violence.</a:t>
            </a:r>
            <a:endParaRPr lang="en-GB" sz="1200" dirty="0"/>
          </a:p>
          <a:p>
            <a:pPr marL="0" indent="0">
              <a:buNone/>
            </a:pPr>
            <a:r>
              <a:rPr lang="en-US" sz="1200" dirty="0" smtClean="0"/>
              <a:t>Jack </a:t>
            </a:r>
            <a:r>
              <a:rPr lang="en-US" sz="1200" dirty="0"/>
              <a:t>spoke</a:t>
            </a:r>
            <a:r>
              <a:rPr lang="en-US" sz="1200" dirty="0" smtClean="0"/>
              <a:t>.</a:t>
            </a:r>
            <a:r>
              <a:rPr lang="en-GB" sz="1200" dirty="0"/>
              <a:t> </a:t>
            </a:r>
            <a:r>
              <a:rPr lang="en-US" sz="1200" dirty="0" smtClean="0"/>
              <a:t>"</a:t>
            </a:r>
            <a:r>
              <a:rPr lang="en-US" sz="1200" dirty="0"/>
              <a:t>Give me a drink."</a:t>
            </a:r>
            <a:endParaRPr lang="en-GB" sz="1200" dirty="0"/>
          </a:p>
          <a:p>
            <a:pPr marL="0" indent="0">
              <a:buNone/>
            </a:pPr>
            <a:r>
              <a:rPr lang="en-US" sz="1200" dirty="0" smtClean="0"/>
              <a:t>Henry </a:t>
            </a:r>
            <a:r>
              <a:rPr lang="en-US" sz="1200" dirty="0"/>
              <a:t>brought him a shell and he drank, watching Piggy and Ralph over the jagged rim. Power lay in the brown swell of his forearms: authority sat on his shoulder and chattered in his ear like an ape. </a:t>
            </a:r>
            <a:endParaRPr lang="en-GB" sz="1200" dirty="0"/>
          </a:p>
          <a:p>
            <a:pPr marL="0" indent="0">
              <a:buNone/>
            </a:pPr>
            <a:r>
              <a:rPr lang="en-US" sz="1200" dirty="0" smtClean="0"/>
              <a:t>"</a:t>
            </a:r>
            <a:r>
              <a:rPr lang="en-US" sz="1200" dirty="0"/>
              <a:t>All sit down."</a:t>
            </a:r>
            <a:endParaRPr lang="en-GB" sz="1200" dirty="0"/>
          </a:p>
          <a:p>
            <a:pPr marL="0" indent="0">
              <a:buNone/>
            </a:pPr>
            <a:endParaRPr lang="en-GB" sz="1200" dirty="0"/>
          </a:p>
        </p:txBody>
      </p:sp>
    </p:spTree>
    <p:extLst>
      <p:ext uri="{BB962C8B-B14F-4D97-AF65-F5344CB8AC3E}">
        <p14:creationId xmlns:p14="http://schemas.microsoft.com/office/powerpoint/2010/main" val="229518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How does Golding use language to develop the them of savagery destroying civilization?</a:t>
            </a:r>
            <a:endParaRPr lang="en-GB" sz="2800" dirty="0"/>
          </a:p>
        </p:txBody>
      </p:sp>
      <p:sp>
        <p:nvSpPr>
          <p:cNvPr id="3" name="Content Placeholder 2"/>
          <p:cNvSpPr>
            <a:spLocks noGrp="1"/>
          </p:cNvSpPr>
          <p:nvPr>
            <p:ph idx="1"/>
          </p:nvPr>
        </p:nvSpPr>
        <p:spPr>
          <a:xfrm>
            <a:off x="4703805" y="803186"/>
            <a:ext cx="7315200" cy="5248622"/>
          </a:xfrm>
        </p:spPr>
        <p:txBody>
          <a:bodyPr>
            <a:noAutofit/>
          </a:bodyPr>
          <a:lstStyle/>
          <a:p>
            <a:pPr marL="0" indent="0">
              <a:buNone/>
            </a:pPr>
            <a:r>
              <a:rPr lang="en-US" sz="900" dirty="0"/>
              <a:t>The hunters were looking uneasily at the sky, flinching from the stroke of the drops. A wave of restlessness set the boys swaying and moving aimlessly. The flickering light became brighter and the blows of the thunder were only just bearable. The </a:t>
            </a:r>
            <a:r>
              <a:rPr lang="en-US" sz="900" dirty="0" err="1"/>
              <a:t>littluns</a:t>
            </a:r>
            <a:r>
              <a:rPr lang="en-US" sz="900" dirty="0"/>
              <a:t> began to run about, screaming.</a:t>
            </a:r>
            <a:endParaRPr lang="en-GB" sz="900" dirty="0"/>
          </a:p>
          <a:p>
            <a:pPr marL="0" indent="0">
              <a:buNone/>
            </a:pPr>
            <a:r>
              <a:rPr lang="en-US" sz="900" dirty="0" smtClean="0"/>
              <a:t>Jack </a:t>
            </a:r>
            <a:r>
              <a:rPr lang="en-US" sz="900" dirty="0"/>
              <a:t>leapt on to the sand</a:t>
            </a:r>
            <a:r>
              <a:rPr lang="en-US" sz="900" dirty="0" smtClean="0"/>
              <a:t>.</a:t>
            </a:r>
            <a:r>
              <a:rPr lang="en-GB" sz="900" dirty="0"/>
              <a:t> </a:t>
            </a:r>
            <a:r>
              <a:rPr lang="en-US" sz="900" dirty="0" smtClean="0"/>
              <a:t>"</a:t>
            </a:r>
            <a:r>
              <a:rPr lang="en-US" sz="900" dirty="0"/>
              <a:t>Do our dance! Come on! Dance!"</a:t>
            </a:r>
            <a:endParaRPr lang="en-GB" sz="900" dirty="0"/>
          </a:p>
          <a:p>
            <a:pPr marL="0" indent="0">
              <a:buNone/>
            </a:pPr>
            <a:r>
              <a:rPr lang="en-US" sz="900" dirty="0" smtClean="0"/>
              <a:t>He </a:t>
            </a:r>
            <a:r>
              <a:rPr lang="en-US" sz="900" dirty="0"/>
              <a:t>ran stumbling through the thick sand to the open space of rock beyond the fire. Between the flashes of lightning the air was dark and terrible; and the boys followed him, clamorously. Roger became the pig, grunting and charging at Jack, who side-stepped. The hunters took their spears, the cooks took spits, and the rest clubs of firewood. A circling movement developed and a chant. While Roger mimed the terror of the pig, the </a:t>
            </a:r>
            <a:r>
              <a:rPr lang="en-US" sz="900" dirty="0" err="1"/>
              <a:t>littluns</a:t>
            </a:r>
            <a:r>
              <a:rPr lang="en-US" sz="900" dirty="0"/>
              <a:t> ran and jumped on the outside of the circle. Piggy and Ralph, under the threat of the sky, found themselves eager to take a place in this demented but partly secure society. They were glad to touch the brown backs of the fence that hemmed in the terror and made it governable.</a:t>
            </a:r>
            <a:endParaRPr lang="en-GB" sz="900" dirty="0"/>
          </a:p>
          <a:p>
            <a:pPr marL="0" indent="0">
              <a:buNone/>
            </a:pPr>
            <a:r>
              <a:rPr lang="en-US" sz="900" dirty="0" smtClean="0"/>
              <a:t>"_</a:t>
            </a:r>
            <a:r>
              <a:rPr lang="en-US" sz="900" dirty="0"/>
              <a:t>Kill the beast! Cut his throat! Spill his blood!_"</a:t>
            </a:r>
            <a:endParaRPr lang="en-GB" sz="900" dirty="0"/>
          </a:p>
          <a:p>
            <a:pPr marL="0" indent="0">
              <a:buNone/>
            </a:pPr>
            <a:r>
              <a:rPr lang="en-US" sz="900" dirty="0" smtClean="0"/>
              <a:t>The </a:t>
            </a:r>
            <a:r>
              <a:rPr lang="en-US" sz="900" dirty="0"/>
              <a:t>movement became regular while the chant lost its first superficial excitement and began to beat like a steady pulse. Roger ceased to be a pig and became a hunter, so that the center of the ring yawned emptily. Some of the </a:t>
            </a:r>
            <a:r>
              <a:rPr lang="en-US" sz="900" dirty="0" err="1"/>
              <a:t>littluns</a:t>
            </a:r>
            <a:r>
              <a:rPr lang="en-US" sz="900" dirty="0"/>
              <a:t> started a ring on their own; and the complementary circles went round and round as though repetition would achieve safety of itself. There was the throb and stamp of a single organism.</a:t>
            </a:r>
            <a:endParaRPr lang="en-GB" sz="900" dirty="0"/>
          </a:p>
          <a:p>
            <a:pPr marL="0" indent="0">
              <a:buNone/>
            </a:pPr>
            <a:r>
              <a:rPr lang="en-US" sz="900" dirty="0" smtClean="0"/>
              <a:t>The </a:t>
            </a:r>
            <a:r>
              <a:rPr lang="en-US" sz="900" dirty="0"/>
              <a:t>dark sky was shattered by a blue-white scar. An instant later the noise was on them like the blow of a gigantic whip. The chant rose a tone in agony.</a:t>
            </a:r>
            <a:endParaRPr lang="en-GB" sz="900" dirty="0"/>
          </a:p>
          <a:p>
            <a:pPr marL="0" indent="0">
              <a:buNone/>
            </a:pPr>
            <a:r>
              <a:rPr lang="en-US" sz="900" dirty="0" smtClean="0"/>
              <a:t>"_</a:t>
            </a:r>
            <a:r>
              <a:rPr lang="en-US" sz="900" dirty="0"/>
              <a:t>Kill the beast! Cut his throat! Spill his blood</a:t>
            </a:r>
            <a:r>
              <a:rPr lang="en-US" sz="900" dirty="0" smtClean="0"/>
              <a:t>!_“</a:t>
            </a:r>
            <a:r>
              <a:rPr lang="en-GB" sz="900" dirty="0" smtClean="0"/>
              <a:t> </a:t>
            </a:r>
            <a:r>
              <a:rPr lang="en-US" sz="900" dirty="0" smtClean="0"/>
              <a:t>Now </a:t>
            </a:r>
            <a:r>
              <a:rPr lang="en-US" sz="900" dirty="0"/>
              <a:t>out of the terror rose another desire, thick, urgent, blind</a:t>
            </a:r>
            <a:r>
              <a:rPr lang="en-US" sz="900" dirty="0" smtClean="0"/>
              <a:t>.“ _</a:t>
            </a:r>
            <a:r>
              <a:rPr lang="en-US" sz="900" dirty="0"/>
              <a:t>Kill the beast! Cut his throat! Spill his blood!_"</a:t>
            </a:r>
            <a:endParaRPr lang="en-GB" sz="900" dirty="0"/>
          </a:p>
          <a:p>
            <a:pPr marL="0" indent="0">
              <a:buNone/>
            </a:pPr>
            <a:r>
              <a:rPr lang="en-US" sz="900" dirty="0" smtClean="0"/>
              <a:t>Again </a:t>
            </a:r>
            <a:r>
              <a:rPr lang="en-US" sz="900" dirty="0"/>
              <a:t>the blue-white scar jagged above them and the </a:t>
            </a:r>
            <a:r>
              <a:rPr lang="en-US" sz="900" dirty="0" err="1"/>
              <a:t>sulphurous</a:t>
            </a:r>
            <a:r>
              <a:rPr lang="en-US" sz="900" dirty="0"/>
              <a:t> explosion beat down. The </a:t>
            </a:r>
            <a:r>
              <a:rPr lang="en-US" sz="900" dirty="0" err="1"/>
              <a:t>littluns</a:t>
            </a:r>
            <a:r>
              <a:rPr lang="en-US" sz="900" dirty="0"/>
              <a:t> screamed and blundered about, fleeing from the edge of the forest, and one of them broke the ring of </a:t>
            </a:r>
            <a:r>
              <a:rPr lang="en-US" sz="900" dirty="0" err="1"/>
              <a:t>biguns</a:t>
            </a:r>
            <a:r>
              <a:rPr lang="en-US" sz="900" dirty="0"/>
              <a:t> in his terror.</a:t>
            </a:r>
            <a:endParaRPr lang="en-GB" sz="900" dirty="0"/>
          </a:p>
          <a:p>
            <a:pPr marL="0" indent="0">
              <a:buNone/>
            </a:pPr>
            <a:r>
              <a:rPr lang="en-US" sz="900" dirty="0" smtClean="0"/>
              <a:t>"</a:t>
            </a:r>
            <a:r>
              <a:rPr lang="en-US" sz="900" dirty="0"/>
              <a:t>Him! Him!"</a:t>
            </a:r>
            <a:endParaRPr lang="en-GB" sz="900" dirty="0"/>
          </a:p>
          <a:p>
            <a:pPr marL="0" indent="0">
              <a:buNone/>
            </a:pPr>
            <a:r>
              <a:rPr lang="en-US" sz="900" dirty="0" smtClean="0"/>
              <a:t>The </a:t>
            </a:r>
            <a:r>
              <a:rPr lang="en-US" sz="900" dirty="0"/>
              <a:t>circle became a horseshoe. A thing was crawling out of the forest. It came darkly, uncertainly. The shrill screaming that rose before the beast was like a pain. The beast stumbled into the horseshoe.</a:t>
            </a:r>
            <a:endParaRPr lang="en-GB" sz="900" dirty="0"/>
          </a:p>
          <a:p>
            <a:pPr marL="0" indent="0">
              <a:buNone/>
            </a:pPr>
            <a:r>
              <a:rPr lang="en-US" sz="900" dirty="0" smtClean="0"/>
              <a:t>"_</a:t>
            </a:r>
            <a:r>
              <a:rPr lang="en-US" sz="900" dirty="0"/>
              <a:t>Kill the beast! Cut his throat! Spill his blood!_"</a:t>
            </a:r>
            <a:endParaRPr lang="en-GB" sz="900" dirty="0"/>
          </a:p>
          <a:p>
            <a:pPr marL="0" indent="0">
              <a:buNone/>
            </a:pPr>
            <a:r>
              <a:rPr lang="en-US" sz="900" dirty="0" smtClean="0"/>
              <a:t>The </a:t>
            </a:r>
            <a:r>
              <a:rPr lang="en-US" sz="900" dirty="0"/>
              <a:t>blue-white scar was constant, the noise unendurable. Simon was crying out something about a dead man on a hill.</a:t>
            </a:r>
            <a:endParaRPr lang="en-GB" sz="900" dirty="0"/>
          </a:p>
          <a:p>
            <a:pPr marL="0" indent="0">
              <a:buNone/>
            </a:pPr>
            <a:r>
              <a:rPr lang="en-US" sz="900" dirty="0" smtClean="0"/>
              <a:t>"_</a:t>
            </a:r>
            <a:r>
              <a:rPr lang="en-US" sz="900" dirty="0"/>
              <a:t>Kill the beast! Cut his throat! Spill his blood! Do him in!_"</a:t>
            </a:r>
            <a:endParaRPr lang="en-GB" sz="900" dirty="0"/>
          </a:p>
          <a:p>
            <a:pPr marL="0" indent="0">
              <a:buNone/>
            </a:pPr>
            <a:endParaRPr lang="en-GB" sz="900" dirty="0"/>
          </a:p>
        </p:txBody>
      </p:sp>
    </p:spTree>
    <p:extLst>
      <p:ext uri="{BB962C8B-B14F-4D97-AF65-F5344CB8AC3E}">
        <p14:creationId xmlns:p14="http://schemas.microsoft.com/office/powerpoint/2010/main" val="2845292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Discuss how Golding uses contrast to develop the theme that humans are inherently savage</a:t>
            </a:r>
            <a:endParaRPr lang="en-GB" sz="2400" dirty="0"/>
          </a:p>
        </p:txBody>
      </p:sp>
      <p:sp>
        <p:nvSpPr>
          <p:cNvPr id="3" name="Content Placeholder 2"/>
          <p:cNvSpPr>
            <a:spLocks noGrp="1"/>
          </p:cNvSpPr>
          <p:nvPr>
            <p:ph idx="1"/>
          </p:nvPr>
        </p:nvSpPr>
        <p:spPr/>
        <p:txBody>
          <a:bodyPr>
            <a:normAutofit fontScale="85000" lnSpcReduction="10000"/>
          </a:bodyPr>
          <a:lstStyle/>
          <a:p>
            <a:pPr marL="0" indent="0">
              <a:spcAft>
                <a:spcPts val="0"/>
              </a:spcAft>
              <a:buNone/>
            </a:pPr>
            <a:r>
              <a:rPr lang="en-US" dirty="0">
                <a:latin typeface="Times New Roman" panose="02020603050405020304" pitchFamily="18" charset="0"/>
                <a:ea typeface="Times New Roman" panose="02020603050405020304" pitchFamily="18" charset="0"/>
              </a:rPr>
              <a:t>Along the shoreward edge of the shallows the advancing clearness was full of strange, moonbeam-bodied creatures with fiery eyes. Here and there a larger pebble clung to its own air and was covered with a coat of pearls. The tide swelled in over the rain-pitted sand and smoothed everything with a layer of silver. Now it touched the first of the stains that seeped from the broken body and the creatures made a moving patch of light as they gathered at the edge. The water rose farther and dressed Simon's coarse hair with brightness. The line of his cheek silvered and the turn of his shoulder became sculptured marble. The strange attendant creatures, with their fiery eyes and trailing vapors, busied themselves round his head. The body lifted a fraction of an inch from the sand and a bubble of air escaped from the mouth with a wet plop. Then it turned gently in the water.</a:t>
            </a:r>
            <a:endParaRPr lang="en-GB" sz="2000" dirty="0">
              <a:latin typeface="Times New Roman" panose="02020603050405020304" pitchFamily="18" charset="0"/>
              <a:ea typeface="Times New Roman" panose="02020603050405020304" pitchFamily="18" charset="0"/>
            </a:endParaRPr>
          </a:p>
          <a:p>
            <a:pPr marL="0" indent="0">
              <a:spcAft>
                <a:spcPts val="0"/>
              </a:spcAft>
              <a:buNone/>
            </a:pPr>
            <a:r>
              <a:rPr lang="en-US" dirty="0" smtClean="0">
                <a:latin typeface="Times New Roman" panose="02020603050405020304" pitchFamily="18" charset="0"/>
                <a:ea typeface="Times New Roman" panose="02020603050405020304" pitchFamily="18" charset="0"/>
              </a:rPr>
              <a:t>Somewhere </a:t>
            </a:r>
            <a:r>
              <a:rPr lang="en-US" dirty="0">
                <a:latin typeface="Times New Roman" panose="02020603050405020304" pitchFamily="18" charset="0"/>
                <a:ea typeface="Times New Roman" panose="02020603050405020304" pitchFamily="18" charset="0"/>
              </a:rPr>
              <a:t>over the darkened curve of the world the sun and moon were pulling, and the film of water on the earth planet was held, bulging slightly on one side while the solid core turned. The great wave of the tide moved farther along the island and the water lifted. Softly, surrounded by a fringe of inquisitive bright creatures, itself a silver shape beneath the steadfast constellations, Simon's dead body moved out toward the open sea.</a:t>
            </a:r>
            <a:endParaRPr lang="en-GB" sz="2000" dirty="0">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2068103359"/>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78C30D"/>
      </a:accent1>
      <a:accent2>
        <a:srgbClr val="099B62"/>
      </a:accent2>
      <a:accent3>
        <a:srgbClr val="21CFDF"/>
      </a:accent3>
      <a:accent4>
        <a:srgbClr val="179FDF"/>
      </a:accent4>
      <a:accent5>
        <a:srgbClr val="E75710"/>
      </a:accent5>
      <a:accent6>
        <a:srgbClr val="F89C19"/>
      </a:accent6>
      <a:hlink>
        <a:srgbClr val="7CDE25"/>
      </a:hlink>
      <a:folHlink>
        <a:srgbClr val="BCE8A8"/>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EF0781-FB17-4F1F-B3B1-699933968CEA}"/>
    </a:ext>
  </a:extLst>
</a:theme>
</file>

<file path=docProps/app.xml><?xml version="1.0" encoding="utf-8"?>
<Properties xmlns="http://schemas.openxmlformats.org/officeDocument/2006/extended-properties" xmlns:vt="http://schemas.openxmlformats.org/officeDocument/2006/docPropsVTypes">
  <Template>Atlas</Template>
  <TotalTime>38</TotalTime>
  <Words>1191</Words>
  <Application>Microsoft Office PowerPoint</Application>
  <PresentationFormat>Widescreen</PresentationFormat>
  <Paragraphs>30</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Calibri Light</vt:lpstr>
      <vt:lpstr>Rockwell</vt:lpstr>
      <vt:lpstr>Times New Roman</vt:lpstr>
      <vt:lpstr>Wingdings</vt:lpstr>
      <vt:lpstr>Atlas</vt:lpstr>
      <vt:lpstr>Ch 9</vt:lpstr>
      <vt:lpstr>Discuss how Golding uses language to describe the worsening situation. </vt:lpstr>
      <vt:lpstr>How does Golding use language to develop the them of savagery destroying civilization?</vt:lpstr>
      <vt:lpstr>Discuss how Golding uses contrast to develop the theme that humans are inherently savage</vt:lpstr>
    </vt:vector>
  </TitlesOfParts>
  <Company>South Devon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 9</dc:title>
  <dc:creator>Paul  Moss</dc:creator>
  <cp:lastModifiedBy>Paul  Moss</cp:lastModifiedBy>
  <cp:revision>5</cp:revision>
  <dcterms:created xsi:type="dcterms:W3CDTF">2018-04-11T10:50:28Z</dcterms:created>
  <dcterms:modified xsi:type="dcterms:W3CDTF">2018-04-11T11:29:03Z</dcterms:modified>
</cp:coreProperties>
</file>