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 id="257" r:id="rId3"/>
    <p:sldId id="260" r:id="rId4"/>
    <p:sldId id="261"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6" d="100"/>
          <a:sy n="146" d="100"/>
        </p:scale>
        <p:origin x="594"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1251971"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9"/>
            <a:ext cx="6509936" cy="1311547"/>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1"/>
            <a:ext cx="6505070" cy="991940"/>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FF487B27-5B39-1745-8508-A071490535E6}" type="datetimeFigureOut">
              <a:rPr lang="en-US" smtClean="0"/>
              <a:t>3/27/2018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EC26C748-72E3-9341-AF96-2FF378AA3A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600109"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5"/>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FF487B27-5B39-1745-8508-A071490535E6}"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6C748-72E3-9341-AF96-2FF378AA3A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5789212"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1"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FF487B27-5B39-1745-8508-A071490535E6}" type="datetimeFigureOut">
              <a:rPr lang="en-US" smtClean="0"/>
              <a:t>3/27/2018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EC26C748-72E3-9341-AF96-2FF378AA3A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7" name="Group 26"/>
          <p:cNvGrpSpPr/>
          <p:nvPr/>
        </p:nvGrpSpPr>
        <p:grpSpPr>
          <a:xfrm>
            <a:off x="600109"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7" y="602389"/>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FF487B27-5B39-1745-8508-A071490535E6}"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6C748-72E3-9341-AF96-2FF378AA3A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2444660"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3" y="2885138"/>
            <a:ext cx="4117667" cy="1037828"/>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FF487B27-5B39-1745-8508-A071490535E6}" type="datetimeFigureOut">
              <a:rPr lang="en-US" smtClean="0"/>
              <a:t>3/27/2018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EC26C748-72E3-9341-AF96-2FF378AA3A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59" name="Group 58"/>
          <p:cNvGrpSpPr/>
          <p:nvPr/>
        </p:nvGrpSpPr>
        <p:grpSpPr>
          <a:xfrm>
            <a:off x="600109"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54753"/>
            <a:ext cx="2625621" cy="1852549"/>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0" y="602392"/>
            <a:ext cx="4702193" cy="1786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6"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FF487B27-5B39-1745-8508-A071490535E6}" type="datetimeFigureOut">
              <a:rPr lang="en-US" smtClean="0"/>
              <a:t>3/27/2018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EC26C748-72E3-9341-AF96-2FF378AA3A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61" name="Group 60"/>
          <p:cNvGrpSpPr/>
          <p:nvPr/>
        </p:nvGrpSpPr>
        <p:grpSpPr>
          <a:xfrm>
            <a:off x="600109"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772937"/>
            <a:ext cx="2625621" cy="1845373"/>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0" y="1116740"/>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6"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FF487B27-5B39-1745-8508-A071490535E6}" type="datetimeFigureOut">
              <a:rPr lang="en-US" smtClean="0"/>
              <a:t>3/27/2018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EC26C748-72E3-9341-AF96-2FF378AA3A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4" name="Group 23"/>
          <p:cNvGrpSpPr/>
          <p:nvPr/>
        </p:nvGrpSpPr>
        <p:grpSpPr>
          <a:xfrm>
            <a:off x="600109"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FF487B27-5B39-1745-8508-A071490535E6}" type="datetimeFigureOut">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26C748-72E3-9341-AF96-2FF378AA3A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FF487B27-5B39-1745-8508-A071490535E6}" type="datetimeFigureOut">
              <a:rPr lang="en-US" smtClean="0"/>
              <a:t>3/27/2018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EC26C748-72E3-9341-AF96-2FF378AA3A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1" name="Group 20"/>
          <p:cNvGrpSpPr/>
          <p:nvPr/>
        </p:nvGrpSpPr>
        <p:grpSpPr>
          <a:xfrm>
            <a:off x="600109"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F487B27-5B39-1745-8508-A071490535E6}"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6C748-72E3-9341-AF96-2FF378AA3A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76" name="Group 75"/>
          <p:cNvGrpSpPr/>
          <p:nvPr/>
        </p:nvGrpSpPr>
        <p:grpSpPr>
          <a:xfrm>
            <a:off x="604003"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3" y="1770191"/>
            <a:ext cx="4332485" cy="883524"/>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3" y="2658759"/>
            <a:ext cx="4332485" cy="955649"/>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FF487B27-5B39-1745-8508-A071490535E6}" type="datetimeFigureOut">
              <a:rPr lang="en-US" smtClean="0"/>
              <a:t>3/27/2018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EC26C748-72E3-9341-AF96-2FF378AA3A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8" y="596039"/>
            <a:ext cx="4462527" cy="39428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1000">
                <a:solidFill>
                  <a:schemeClr val="tx1">
                    <a:tint val="75000"/>
                  </a:schemeClr>
                </a:solidFill>
              </a:defRPr>
            </a:lvl1pPr>
          </a:lstStyle>
          <a:p>
            <a:fld id="{FF487B27-5B39-1745-8508-A071490535E6}" type="datetimeFigureOut">
              <a:rPr lang="en-US" smtClean="0"/>
              <a:t>3/27/2018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1000">
                <a:solidFill>
                  <a:schemeClr val="tx1">
                    <a:tint val="75000"/>
                  </a:schemeClr>
                </a:solidFill>
              </a:defRPr>
            </a:lvl1pPr>
          </a:lstStyle>
          <a:p>
            <a:fld id="{EC26C748-72E3-9341-AF96-2FF378AA3A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LORD OF THE FLIES</a:t>
            </a:r>
            <a:endParaRPr lang="en-GB" dirty="0"/>
          </a:p>
        </p:txBody>
      </p:sp>
      <p:sp>
        <p:nvSpPr>
          <p:cNvPr id="3" name="Subtitle 2"/>
          <p:cNvSpPr>
            <a:spLocks noGrp="1"/>
          </p:cNvSpPr>
          <p:nvPr>
            <p:ph type="subTitle" idx="1"/>
          </p:nvPr>
        </p:nvSpPr>
        <p:spPr/>
        <p:txBody>
          <a:bodyPr/>
          <a:lstStyle/>
          <a:p>
            <a:r>
              <a:rPr lang="en-US" dirty="0" smtClean="0"/>
              <a:t>PRACTISING ANALYSIS – Chapter 3</a:t>
            </a:r>
            <a:endParaRPr lang="en-GB" dirty="0"/>
          </a:p>
        </p:txBody>
      </p:sp>
    </p:spTree>
    <p:extLst>
      <p:ext uri="{BB962C8B-B14F-4D97-AF65-F5344CB8AC3E}">
        <p14:creationId xmlns:p14="http://schemas.microsoft.com/office/powerpoint/2010/main" val="2347375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 </a:t>
            </a:r>
            <a:br>
              <a:rPr lang="en-US" sz="2200" dirty="0" smtClean="0"/>
            </a:br>
            <a:r>
              <a:rPr lang="en-US" sz="2200" dirty="0" smtClean="0"/>
              <a:t>- </a:t>
            </a:r>
            <a:r>
              <a:rPr lang="en-US" sz="2200" dirty="0"/>
              <a:t>W</a:t>
            </a:r>
            <a:r>
              <a:rPr lang="en-US" sz="2200" dirty="0" smtClean="0"/>
              <a:t>ord choice</a:t>
            </a:r>
            <a:br>
              <a:rPr lang="en-US" sz="2200" dirty="0" smtClean="0"/>
            </a:br>
            <a:r>
              <a:rPr lang="en-US" sz="2200" dirty="0" smtClean="0"/>
              <a:t>- Pathetic fallacy</a:t>
            </a:r>
            <a:br>
              <a:rPr lang="en-US" sz="2200" dirty="0" smtClean="0"/>
            </a:br>
            <a:r>
              <a:rPr lang="en-US" sz="2200" dirty="0" smtClean="0"/>
              <a:t>- </a:t>
            </a:r>
            <a:r>
              <a:rPr lang="en-US" sz="2200" dirty="0"/>
              <a:t>S</a:t>
            </a:r>
            <a:r>
              <a:rPr lang="en-US" sz="2200" dirty="0" smtClean="0"/>
              <a:t>entence structure </a:t>
            </a:r>
            <a:br>
              <a:rPr lang="en-US" sz="2200" dirty="0" smtClean="0"/>
            </a:br>
            <a:r>
              <a:rPr lang="en-US" sz="2200" dirty="0" smtClean="0"/>
              <a:t>- Symbolism   </a:t>
            </a:r>
            <a:endParaRPr lang="en-US" sz="2200"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At length he let out his breath in a long sigh and opened his eyes. They were bright blue, eyes that in this frustration seemed bolting and nearly mad. He passed his tongue across dry lips and scanned the uncommunicative forest. Then again he stole forward and cast this way and that over the ground. </a:t>
            </a:r>
          </a:p>
          <a:p>
            <a:pPr marL="0" indent="0">
              <a:buNone/>
            </a:pPr>
            <a:r>
              <a:rPr lang="en-US" dirty="0"/>
              <a:t>The silence of the forest was more oppressive than the heat, and at this hour of the day there was not even the whine of insects. Only when Jack himself roused a gaudy bird from a primitive nest of sticks was the silence shattered and echoes set ringing by a harsh cry that seemed to come out of the abyss of ages. Jack himself shrank at this cry with a hiss of indrawn breath, and for a minute became less a hunter than a furtive thing, ape-like among the tangle of trees. Then the trail, the frustration, claimed him again and he searched the ground avidly. By the trunk of a vast tree that grew pale flowers on its grey bark he checked, closed his eyes, and once more drew in the warm air; and this time his breath came short, there was even a passing pallor in his face, and then the surge of blood again. He passed like a shadow under the darkness of the tree and crouched, looking down at the trodden ground at his feet. </a:t>
            </a:r>
          </a:p>
        </p:txBody>
      </p:sp>
      <p:sp>
        <p:nvSpPr>
          <p:cNvPr id="4" name="TextBox 3"/>
          <p:cNvSpPr txBox="1"/>
          <p:nvPr/>
        </p:nvSpPr>
        <p:spPr>
          <a:xfrm>
            <a:off x="582441" y="776691"/>
            <a:ext cx="2775473" cy="807913"/>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develop the idea that Jack is delusional? </a:t>
            </a:r>
            <a:endParaRPr lang="en-GB" sz="1600" dirty="0">
              <a:solidFill>
                <a:srgbClr val="FFFFFF"/>
              </a:solidFill>
              <a:latin typeface="Rockwell"/>
            </a:endParaRPr>
          </a:p>
        </p:txBody>
      </p:sp>
      <p:sp>
        <p:nvSpPr>
          <p:cNvPr id="5" name="TextBox 4"/>
          <p:cNvSpPr txBox="1"/>
          <p:nvPr/>
        </p:nvSpPr>
        <p:spPr>
          <a:xfrm>
            <a:off x="1002209" y="1789433"/>
            <a:ext cx="2081605" cy="346249"/>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Tree>
    <p:extLst>
      <p:ext uri="{BB962C8B-B14F-4D97-AF65-F5344CB8AC3E}">
        <p14:creationId xmlns:p14="http://schemas.microsoft.com/office/powerpoint/2010/main" val="951000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 </a:t>
            </a:r>
            <a:br>
              <a:rPr lang="en-US" sz="2200" dirty="0" smtClean="0"/>
            </a:br>
            <a:r>
              <a:rPr lang="en-US" sz="2200" dirty="0" smtClean="0"/>
              <a:t>- Punctuation</a:t>
            </a:r>
            <a:br>
              <a:rPr lang="en-US" sz="2200" dirty="0" smtClean="0"/>
            </a:br>
            <a:r>
              <a:rPr lang="en-US" sz="2200" dirty="0" smtClean="0"/>
              <a:t>- </a:t>
            </a:r>
            <a:r>
              <a:rPr lang="en-US" sz="2200" dirty="0"/>
              <a:t>S</a:t>
            </a:r>
            <a:r>
              <a:rPr lang="en-US" sz="2200" dirty="0" smtClean="0"/>
              <a:t>entence structure </a:t>
            </a:r>
            <a:br>
              <a:rPr lang="en-US" sz="2200" dirty="0" smtClean="0"/>
            </a:br>
            <a:r>
              <a:rPr lang="en-US" sz="2200" dirty="0" smtClean="0"/>
              <a:t>- Character contrast    </a:t>
            </a:r>
            <a:endParaRPr lang="en-US" sz="2200" dirty="0"/>
          </a:p>
        </p:txBody>
      </p:sp>
      <p:sp>
        <p:nvSpPr>
          <p:cNvPr id="3" name="Content Placeholder 2"/>
          <p:cNvSpPr>
            <a:spLocks noGrp="1"/>
          </p:cNvSpPr>
          <p:nvPr>
            <p:ph idx="1"/>
          </p:nvPr>
        </p:nvSpPr>
        <p:spPr>
          <a:xfrm>
            <a:off x="3838837" y="602389"/>
            <a:ext cx="5134328" cy="3936467"/>
          </a:xfrm>
        </p:spPr>
        <p:txBody>
          <a:bodyPr>
            <a:noAutofit/>
          </a:bodyPr>
          <a:lstStyle/>
          <a:p>
            <a:pPr marL="0" indent="0">
              <a:buNone/>
            </a:pPr>
            <a:r>
              <a:rPr lang="en-US" sz="1100" b="1" dirty="0"/>
              <a:t>Jack flushed.</a:t>
            </a:r>
            <a:br>
              <a:rPr lang="en-US" sz="1100" b="1" dirty="0"/>
            </a:br>
            <a:r>
              <a:rPr lang="en-US" sz="1100" b="1" dirty="0"/>
              <a:t>"We want meat."</a:t>
            </a:r>
            <a:br>
              <a:rPr lang="en-US" sz="1100" b="1" dirty="0"/>
            </a:br>
            <a:r>
              <a:rPr lang="en-US" sz="1100" b="1" dirty="0"/>
              <a:t>"Well, we haven't got any yet. And we want shelters. Besides, the rest of your hunters </a:t>
            </a:r>
            <a:r>
              <a:rPr lang="en-US" sz="1100" b="1" dirty="0" smtClean="0"/>
              <a:t>came </a:t>
            </a:r>
            <a:r>
              <a:rPr lang="en-US" sz="1100" b="1" dirty="0"/>
              <a:t>back hours ago. They've been swimming."</a:t>
            </a:r>
            <a:br>
              <a:rPr lang="en-US" sz="1100" b="1" dirty="0"/>
            </a:br>
            <a:r>
              <a:rPr lang="en-US" sz="1100" b="1" dirty="0"/>
              <a:t>"I went on," said Jack. "I let them go. I had to go on. I--"</a:t>
            </a:r>
            <a:br>
              <a:rPr lang="en-US" sz="1100" b="1" dirty="0"/>
            </a:br>
            <a:r>
              <a:rPr lang="en-US" sz="1100" b="1" dirty="0"/>
              <a:t>He tried to convey the compulsion to track down and kill that was swallowing him up. "I went on. I thought, by myself--"</a:t>
            </a:r>
            <a:br>
              <a:rPr lang="en-US" sz="1100" b="1" dirty="0"/>
            </a:br>
            <a:r>
              <a:rPr lang="en-US" sz="1100" b="1" dirty="0"/>
              <a:t>The madness came into his eyes again.</a:t>
            </a:r>
            <a:br>
              <a:rPr lang="en-US" sz="1100" b="1" dirty="0"/>
            </a:br>
            <a:r>
              <a:rPr lang="en-US" sz="1100" b="1" dirty="0"/>
              <a:t>"I thought I might--kill."</a:t>
            </a:r>
            <a:br>
              <a:rPr lang="en-US" sz="1100" b="1" dirty="0"/>
            </a:br>
            <a:r>
              <a:rPr lang="en-US" sz="1100" b="1" dirty="0"/>
              <a:t>"But you didn't."</a:t>
            </a:r>
            <a:br>
              <a:rPr lang="en-US" sz="1100" b="1" dirty="0"/>
            </a:br>
            <a:r>
              <a:rPr lang="en-US" sz="1100" b="1" dirty="0"/>
              <a:t>"I thought I might."</a:t>
            </a:r>
            <a:br>
              <a:rPr lang="en-US" sz="1100" b="1" dirty="0"/>
            </a:br>
            <a:r>
              <a:rPr lang="en-US" sz="1100" b="1" dirty="0"/>
              <a:t>Some hidden passion vibrated in Ralph's voice.</a:t>
            </a:r>
            <a:br>
              <a:rPr lang="en-US" sz="1100" b="1" dirty="0"/>
            </a:br>
            <a:r>
              <a:rPr lang="en-US" sz="1100" b="1" dirty="0"/>
              <a:t>"But you haven't yet."</a:t>
            </a:r>
            <a:br>
              <a:rPr lang="en-US" sz="1100" b="1" dirty="0"/>
            </a:br>
            <a:r>
              <a:rPr lang="en-US" sz="1100" b="1" dirty="0"/>
              <a:t>His invitation might have passed as casual, were it not for the undertone.</a:t>
            </a:r>
            <a:br>
              <a:rPr lang="en-US" sz="1100" b="1" dirty="0"/>
            </a:br>
            <a:r>
              <a:rPr lang="en-US" sz="1100" b="1" dirty="0"/>
              <a:t>"You wouldn't care to help with the shelters, I suppose?"</a:t>
            </a:r>
            <a:br>
              <a:rPr lang="en-US" sz="1100" b="1" dirty="0"/>
            </a:br>
            <a:r>
              <a:rPr lang="en-US" sz="1100" b="1" dirty="0"/>
              <a:t>"We want meat--"</a:t>
            </a:r>
            <a:br>
              <a:rPr lang="en-US" sz="1100" b="1" dirty="0"/>
            </a:br>
            <a:r>
              <a:rPr lang="en-US" sz="1100" b="1" dirty="0"/>
              <a:t>"And we don't get it."</a:t>
            </a:r>
            <a:br>
              <a:rPr lang="en-US" sz="1100" b="1" dirty="0"/>
            </a:br>
            <a:r>
              <a:rPr lang="en-US" sz="1100" b="1" dirty="0"/>
              <a:t>Now the antagonism was audible.</a:t>
            </a:r>
            <a:br>
              <a:rPr lang="en-US" sz="1100" b="1" dirty="0"/>
            </a:br>
            <a:r>
              <a:rPr lang="en-US" sz="1100" b="1" dirty="0"/>
              <a:t>"But I shall! Next time! I've got to get a barb on this spear! We wounded a pig and the </a:t>
            </a:r>
            <a:r>
              <a:rPr lang="en-US" sz="1100" b="1" dirty="0" smtClean="0"/>
              <a:t>spear </a:t>
            </a:r>
            <a:r>
              <a:rPr lang="en-US" sz="1100" b="1" dirty="0"/>
              <a:t>fell out. If we could only make barbs--" "We need shelters." </a:t>
            </a:r>
          </a:p>
          <a:p>
            <a:pPr marL="0" indent="0">
              <a:buNone/>
            </a:pPr>
            <a:r>
              <a:rPr lang="en-US" sz="1100" b="1" dirty="0"/>
              <a:t>Suddenly Jack shouted in rage.</a:t>
            </a:r>
            <a:br>
              <a:rPr lang="en-US" sz="1100" b="1" dirty="0"/>
            </a:br>
            <a:r>
              <a:rPr lang="en-US" sz="1100" b="1" dirty="0"/>
              <a:t>"Are you accusing--?"</a:t>
            </a:r>
            <a:br>
              <a:rPr lang="en-US" sz="1100" b="1" dirty="0"/>
            </a:br>
            <a:endParaRPr lang="en-US" sz="1100" b="1" dirty="0"/>
          </a:p>
        </p:txBody>
      </p:sp>
      <p:sp>
        <p:nvSpPr>
          <p:cNvPr id="4" name="TextBox 3"/>
          <p:cNvSpPr txBox="1"/>
          <p:nvPr/>
        </p:nvSpPr>
        <p:spPr>
          <a:xfrm>
            <a:off x="582441" y="602389"/>
            <a:ext cx="2775473" cy="1054135"/>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H</a:t>
            </a:r>
            <a:r>
              <a:rPr lang="en-GB" sz="1600" dirty="0" smtClean="0">
                <a:solidFill>
                  <a:srgbClr val="FFFFFF"/>
                </a:solidFill>
                <a:latin typeface="Rockwell"/>
              </a:rPr>
              <a:t>ow </a:t>
            </a:r>
            <a:r>
              <a:rPr lang="en-GB" sz="1600" dirty="0">
                <a:solidFill>
                  <a:srgbClr val="FFFFFF"/>
                </a:solidFill>
                <a:latin typeface="Rockwell"/>
              </a:rPr>
              <a:t>does </a:t>
            </a:r>
            <a:r>
              <a:rPr lang="en-GB" sz="1600" dirty="0" smtClean="0">
                <a:solidFill>
                  <a:srgbClr val="FFFFFF"/>
                </a:solidFill>
                <a:latin typeface="Rockwell"/>
              </a:rPr>
              <a:t>Golding use language to develop the building tension between Jack and Ralph? </a:t>
            </a:r>
            <a:endParaRPr lang="en-GB" sz="1600" dirty="0">
              <a:solidFill>
                <a:srgbClr val="FFFFFF"/>
              </a:solidFill>
              <a:latin typeface="Rockwell"/>
            </a:endParaRPr>
          </a:p>
        </p:txBody>
      </p:sp>
      <p:sp>
        <p:nvSpPr>
          <p:cNvPr id="5" name="TextBox 4"/>
          <p:cNvSpPr txBox="1"/>
          <p:nvPr/>
        </p:nvSpPr>
        <p:spPr>
          <a:xfrm>
            <a:off x="1002209" y="1789433"/>
            <a:ext cx="2081605" cy="346249"/>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Tree>
    <p:extLst>
      <p:ext uri="{BB962C8B-B14F-4D97-AF65-F5344CB8AC3E}">
        <p14:creationId xmlns:p14="http://schemas.microsoft.com/office/powerpoint/2010/main" val="170048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 </a:t>
            </a:r>
            <a:endParaRPr lang="en-US" sz="2200" dirty="0"/>
          </a:p>
        </p:txBody>
      </p:sp>
      <p:sp>
        <p:nvSpPr>
          <p:cNvPr id="3" name="Content Placeholder 2"/>
          <p:cNvSpPr>
            <a:spLocks noGrp="1"/>
          </p:cNvSpPr>
          <p:nvPr>
            <p:ph idx="1"/>
          </p:nvPr>
        </p:nvSpPr>
        <p:spPr>
          <a:xfrm>
            <a:off x="3838837" y="602389"/>
            <a:ext cx="5134328" cy="3936467"/>
          </a:xfrm>
        </p:spPr>
        <p:txBody>
          <a:bodyPr>
            <a:noAutofit/>
          </a:bodyPr>
          <a:lstStyle/>
          <a:p>
            <a:pPr marL="0" lvl="0" indent="0">
              <a:buNone/>
            </a:pPr>
            <a:r>
              <a:rPr lang="en-GB" sz="1400" dirty="0"/>
              <a:t>"There's nothing in it of course. Just a feeling. But you can feel as if you're not hunting, but-- being hunted, as if something's behind you all the time in the jungle."  </a:t>
            </a:r>
            <a:endParaRPr lang="en-AU" sz="1400" dirty="0"/>
          </a:p>
        </p:txBody>
      </p:sp>
      <p:sp>
        <p:nvSpPr>
          <p:cNvPr id="4" name="TextBox 3"/>
          <p:cNvSpPr txBox="1"/>
          <p:nvPr/>
        </p:nvSpPr>
        <p:spPr>
          <a:xfrm>
            <a:off x="666475" y="1762444"/>
            <a:ext cx="2624234" cy="1546577"/>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H</a:t>
            </a:r>
            <a:r>
              <a:rPr lang="en-GB" sz="1600" dirty="0" smtClean="0">
                <a:solidFill>
                  <a:srgbClr val="FFFFFF"/>
                </a:solidFill>
                <a:latin typeface="Rockwell"/>
              </a:rPr>
              <a:t>ow </a:t>
            </a:r>
            <a:r>
              <a:rPr lang="en-GB" sz="1600" dirty="0">
                <a:solidFill>
                  <a:srgbClr val="FFFFFF"/>
                </a:solidFill>
                <a:latin typeface="Rockwell"/>
              </a:rPr>
              <a:t>does </a:t>
            </a:r>
            <a:r>
              <a:rPr lang="en-GB" sz="1600" dirty="0" smtClean="0">
                <a:solidFill>
                  <a:srgbClr val="FFFFFF"/>
                </a:solidFill>
                <a:latin typeface="Rockwell"/>
              </a:rPr>
              <a:t>this quote help strengthen Golding’s central theme of the need for civilisation?</a:t>
            </a:r>
          </a:p>
          <a:p>
            <a:pPr algn="ctr" defTabSz="342900">
              <a:defRPr/>
            </a:pPr>
            <a:endParaRPr lang="en-GB" sz="1600" dirty="0">
              <a:solidFill>
                <a:srgbClr val="FFFFFF"/>
              </a:solidFill>
              <a:latin typeface="Rockwell"/>
            </a:endParaRPr>
          </a:p>
          <a:p>
            <a:pPr algn="ctr" defTabSz="342900">
              <a:defRPr/>
            </a:pPr>
            <a:r>
              <a:rPr lang="en-GB" sz="1600" smtClean="0">
                <a:solidFill>
                  <a:srgbClr val="FFFFFF"/>
                </a:solidFill>
                <a:latin typeface="Rockwell"/>
              </a:rPr>
              <a:t>60 words </a:t>
            </a:r>
            <a:endParaRPr lang="en-GB" sz="1600" dirty="0">
              <a:solidFill>
                <a:srgbClr val="FFFFFF"/>
              </a:solidFill>
              <a:latin typeface="Rockwell"/>
            </a:endParaRPr>
          </a:p>
        </p:txBody>
      </p:sp>
    </p:spTree>
    <p:extLst>
      <p:ext uri="{BB962C8B-B14F-4D97-AF65-F5344CB8AC3E}">
        <p14:creationId xmlns:p14="http://schemas.microsoft.com/office/powerpoint/2010/main" val="1573767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actising analysis">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practising analysis.thmx</Template>
  <TotalTime>28</TotalTime>
  <Words>361</Words>
  <Application>Microsoft Office PowerPoint</Application>
  <PresentationFormat>On-screen Show (16:9)</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 Light</vt:lpstr>
      <vt:lpstr>Rockwell</vt:lpstr>
      <vt:lpstr>Wingdings</vt:lpstr>
      <vt:lpstr>practising analysis</vt:lpstr>
      <vt:lpstr>LORD OF THE FLIES</vt:lpstr>
      <vt:lpstr>  - Word choice - Pathetic fallacy - Sentence structure  - Symbolism   </vt:lpstr>
      <vt:lpstr>  - Punctuation - Sentence structure  - Character contrast    </vt:lpstr>
      <vt:lpstr> </vt:lpstr>
    </vt:vector>
  </TitlesOfParts>
  <Company>mosstribe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dc:title>
  <dc:creator>paul moss</dc:creator>
  <cp:lastModifiedBy>Paul  Moss</cp:lastModifiedBy>
  <cp:revision>4</cp:revision>
  <dcterms:created xsi:type="dcterms:W3CDTF">2018-02-15T04:32:00Z</dcterms:created>
  <dcterms:modified xsi:type="dcterms:W3CDTF">2018-03-27T13:21:36Z</dcterms:modified>
</cp:coreProperties>
</file>