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58" r:id="rId3"/>
    <p:sldId id="259" r:id="rId4"/>
    <p:sldId id="260" r:id="rId5"/>
    <p:sldId id="261" r:id="rId6"/>
    <p:sldId id="264" r:id="rId7"/>
    <p:sldId id="262" r:id="rId8"/>
    <p:sldId id="263"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C1ED6D-58BE-6A4B-8F00-1B310DDA0980}">
          <p14:sldIdLst>
            <p14:sldId id="257"/>
            <p14:sldId id="258"/>
            <p14:sldId id="259"/>
            <p14:sldId id="260"/>
            <p14:sldId id="261"/>
            <p14:sldId id="264"/>
            <p14:sldId id="262"/>
            <p14:sldId id="263"/>
          </p14:sldIdLst>
        </p14:section>
      </p14:sectionLst>
    </p:ex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0061" autoAdjust="0"/>
  </p:normalViewPr>
  <p:slideViewPr>
    <p:cSldViewPr snapToGrid="0" snapToObjects="1">
      <p:cViewPr varScale="1">
        <p:scale>
          <a:sx n="87" d="100"/>
          <a:sy n="87" d="100"/>
        </p:scale>
        <p:origin x="-1416" y="-10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596194-48E9-EF44-B2ED-4EC4DAF4ABF9}" type="datetimeFigureOut">
              <a:rPr lang="en-US" smtClean="0"/>
              <a:t>22/09/18</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2AB64B-1E34-4143-84A4-F6D92B797AB9}" type="slidenum">
              <a:rPr lang="en-US" smtClean="0"/>
              <a:t>‹#›</a:t>
            </a:fld>
            <a:endParaRPr lang="en-US"/>
          </a:p>
        </p:txBody>
      </p:sp>
    </p:spTree>
    <p:extLst>
      <p:ext uri="{BB962C8B-B14F-4D97-AF65-F5344CB8AC3E}">
        <p14:creationId xmlns:p14="http://schemas.microsoft.com/office/powerpoint/2010/main" val="7064105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practice comprehension </a:t>
            </a:r>
            <a:r>
              <a:rPr lang="en-US" dirty="0" smtClean="0"/>
              <a:t>skills</a:t>
            </a:r>
            <a:r>
              <a:rPr lang="en-US" baseline="0" dirty="0" smtClean="0"/>
              <a:t> </a:t>
            </a:r>
            <a:r>
              <a:rPr lang="en-US" baseline="0" dirty="0" smtClean="0"/>
              <a:t>by answering questions based on the text. This is a strengthening exercise before we move onto exam style responses. </a:t>
            </a:r>
            <a:endParaRPr lang="en-US" dirty="0"/>
          </a:p>
        </p:txBody>
      </p:sp>
      <p:sp>
        <p:nvSpPr>
          <p:cNvPr id="4" name="Slide Number Placeholder 3"/>
          <p:cNvSpPr>
            <a:spLocks noGrp="1"/>
          </p:cNvSpPr>
          <p:nvPr>
            <p:ph type="sldNum" sz="quarter" idx="10"/>
          </p:nvPr>
        </p:nvSpPr>
        <p:spPr/>
        <p:txBody>
          <a:bodyPr/>
          <a:lstStyle/>
          <a:p>
            <a:fld id="{D62AB64B-1E34-4143-84A4-F6D92B797AB9}" type="slidenum">
              <a:rPr lang="en-US" smtClean="0"/>
              <a:t>7</a:t>
            </a:fld>
            <a:endParaRPr lang="en-US"/>
          </a:p>
        </p:txBody>
      </p:sp>
    </p:spTree>
    <p:extLst>
      <p:ext uri="{BB962C8B-B14F-4D97-AF65-F5344CB8AC3E}">
        <p14:creationId xmlns:p14="http://schemas.microsoft.com/office/powerpoint/2010/main" val="3425861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9479"/>
            <a:ext cx="9386888" cy="5769832"/>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2" y="988737"/>
            <a:ext cx="6636259" cy="3731611"/>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729589"/>
            <a:ext cx="6509936" cy="1457274"/>
          </a:xfrm>
        </p:spPr>
        <p:txBody>
          <a:bodyPr bIns="0" anchor="b">
            <a:normAutofit/>
          </a:bodyPr>
          <a:lstStyle>
            <a:lvl1pPr algn="ctr">
              <a:lnSpc>
                <a:spcPct val="80000"/>
              </a:lnSpc>
              <a:defRPr sz="5400" spc="-150">
                <a:solidFill>
                  <a:srgbClr val="FFFEFF"/>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1319428" y="3255223"/>
            <a:ext cx="6505070" cy="1102156"/>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dirty="0"/>
          </a:p>
        </p:txBody>
      </p:sp>
      <p:sp>
        <p:nvSpPr>
          <p:cNvPr id="4" name="Date Placeholder 3"/>
          <p:cNvSpPr>
            <a:spLocks noGrp="1"/>
          </p:cNvSpPr>
          <p:nvPr>
            <p:ph type="dt" sz="half" idx="10"/>
          </p:nvPr>
        </p:nvSpPr>
        <p:spPr>
          <a:xfrm>
            <a:off x="603504" y="266700"/>
            <a:ext cx="2743200" cy="266700"/>
          </a:xfrm>
        </p:spPr>
        <p:txBody>
          <a:bodyPr vert="horz" lIns="91440" tIns="45720" rIns="91440" bIns="45720" rtlCol="0" anchor="ctr"/>
          <a:lstStyle>
            <a:lvl1pPr>
              <a:defRPr lang="en-US"/>
            </a:lvl1pPr>
          </a:lstStyle>
          <a:p>
            <a:fld id="{DAD78667-A8E5-DF45-878C-72F4789791EA}" type="datetimeFigureOut">
              <a:rPr lang="en-US" smtClean="0"/>
              <a:t>22/09/18</a:t>
            </a:fld>
            <a:endParaRPr lang="en-US"/>
          </a:p>
        </p:txBody>
      </p:sp>
      <p:sp>
        <p:nvSpPr>
          <p:cNvPr id="5" name="Footer Placeholder 4"/>
          <p:cNvSpPr>
            <a:spLocks noGrp="1"/>
          </p:cNvSpPr>
          <p:nvPr>
            <p:ph type="ftr" sz="quarter" idx="11"/>
          </p:nvPr>
        </p:nvSpPr>
        <p:spPr>
          <a:xfrm>
            <a:off x="603504" y="5189220"/>
            <a:ext cx="7941564" cy="26670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66700"/>
            <a:ext cx="685800" cy="266700"/>
          </a:xfrm>
        </p:spPr>
        <p:txBody>
          <a:bodyPr/>
          <a:lstStyle/>
          <a:p>
            <a:fld id="{72B9A5F8-4A77-A84B-A18E-C139CE1661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1"/>
            <a:ext cx="9438086" cy="5711032"/>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10" y="1416324"/>
            <a:ext cx="2755857" cy="2892018"/>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6" y="1958273"/>
            <a:ext cx="2625897" cy="2047034"/>
          </a:xfrm>
        </p:spPr>
        <p:txBody>
          <a:bodyPr/>
          <a:lstStyle>
            <a:lvl1pPr>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3832488" y="662266"/>
            <a:ext cx="4706276" cy="4380909"/>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DAD78667-A8E5-DF45-878C-72F4789791EA}" type="datetimeFigureOut">
              <a:rPr lang="en-US" smtClean="0"/>
              <a:t>22/09/18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9A5F8-4A77-A84B-A18E-C139CE1661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1"/>
            <a:ext cx="9438086" cy="5711032"/>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3" y="1416324"/>
            <a:ext cx="2755857" cy="2892018"/>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958271"/>
            <a:ext cx="2625896" cy="2047036"/>
          </a:xfrm>
        </p:spPr>
        <p:txBody>
          <a:bodyPr vert="eaVert"/>
          <a:lstStyle>
            <a:lvl1pPr algn="l">
              <a:lnSpc>
                <a:spcPct val="80000"/>
              </a:lnSpc>
              <a:defRPr>
                <a:solidFill>
                  <a:srgbClr val="FFFEFF"/>
                </a:solidFill>
              </a:defRPr>
            </a:lvl1p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602062" y="665371"/>
            <a:ext cx="4701467" cy="4381086"/>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a:xfrm>
            <a:off x="603504" y="266700"/>
            <a:ext cx="2743200" cy="266700"/>
          </a:xfrm>
        </p:spPr>
        <p:txBody>
          <a:bodyPr/>
          <a:lstStyle/>
          <a:p>
            <a:fld id="{DAD78667-A8E5-DF45-878C-72F4789791EA}" type="datetimeFigureOut">
              <a:rPr lang="en-US" smtClean="0"/>
              <a:t>22/09/18</a:t>
            </a:fld>
            <a:endParaRPr lang="en-US"/>
          </a:p>
        </p:txBody>
      </p:sp>
      <p:sp>
        <p:nvSpPr>
          <p:cNvPr id="5" name="Footer Placeholder 4"/>
          <p:cNvSpPr>
            <a:spLocks noGrp="1"/>
          </p:cNvSpPr>
          <p:nvPr>
            <p:ph type="ftr" sz="quarter" idx="11"/>
          </p:nvPr>
        </p:nvSpPr>
        <p:spPr>
          <a:xfrm>
            <a:off x="603504" y="5189220"/>
            <a:ext cx="7941564" cy="266700"/>
          </a:xfrm>
        </p:spPr>
        <p:txBody>
          <a:bodyPr/>
          <a:lstStyle/>
          <a:p>
            <a:endParaRPr lang="en-US"/>
          </a:p>
        </p:txBody>
      </p:sp>
      <p:sp>
        <p:nvSpPr>
          <p:cNvPr id="6" name="Slide Number Placeholder 5"/>
          <p:cNvSpPr>
            <a:spLocks noGrp="1"/>
          </p:cNvSpPr>
          <p:nvPr>
            <p:ph type="sldNum" sz="quarter" idx="12"/>
          </p:nvPr>
        </p:nvSpPr>
        <p:spPr>
          <a:xfrm>
            <a:off x="7852410" y="266700"/>
            <a:ext cx="685800" cy="266700"/>
          </a:xfrm>
        </p:spPr>
        <p:txBody>
          <a:bodyPr/>
          <a:lstStyle/>
          <a:p>
            <a:fld id="{72B9A5F8-4A77-A84B-A18E-C139CE166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1"/>
            <a:ext cx="9438086" cy="5711032"/>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10" y="1416324"/>
            <a:ext cx="2755857" cy="2892018"/>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958271"/>
            <a:ext cx="2624234" cy="2047036"/>
          </a:xfrm>
        </p:spPr>
        <p:txBody>
          <a:bodyPr/>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8838" y="669322"/>
            <a:ext cx="4711405" cy="4373852"/>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DAD78667-A8E5-DF45-878C-72F4789791EA}" type="datetimeFigureOut">
              <a:rPr lang="en-US" smtClean="0"/>
              <a:t>22/09/18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9A5F8-4A77-A84B-A18E-C139CE1661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9479"/>
            <a:ext cx="9386888" cy="5769832"/>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61" y="988737"/>
            <a:ext cx="4249609" cy="3731611"/>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728941"/>
            <a:ext cx="4117668" cy="1407826"/>
          </a:xfrm>
        </p:spPr>
        <p:txBody>
          <a:bodyPr bIns="0" anchor="b">
            <a:normAutofit/>
          </a:bodyPr>
          <a:lstStyle>
            <a:lvl1pPr algn="ctr">
              <a:defRPr sz="4400">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2508164" y="3205709"/>
            <a:ext cx="4117667" cy="1153142"/>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03504" y="266700"/>
            <a:ext cx="2743200" cy="266700"/>
          </a:xfrm>
        </p:spPr>
        <p:txBody>
          <a:bodyPr/>
          <a:lstStyle/>
          <a:p>
            <a:fld id="{DAD78667-A8E5-DF45-878C-72F4789791EA}" type="datetimeFigureOut">
              <a:rPr lang="en-US" smtClean="0"/>
              <a:t>22/09/18</a:t>
            </a:fld>
            <a:endParaRPr lang="en-US"/>
          </a:p>
        </p:txBody>
      </p:sp>
      <p:sp>
        <p:nvSpPr>
          <p:cNvPr id="5" name="Footer Placeholder 4"/>
          <p:cNvSpPr>
            <a:spLocks noGrp="1"/>
          </p:cNvSpPr>
          <p:nvPr>
            <p:ph type="ftr" sz="quarter" idx="11"/>
          </p:nvPr>
        </p:nvSpPr>
        <p:spPr>
          <a:xfrm>
            <a:off x="603504" y="5189220"/>
            <a:ext cx="7941564" cy="26670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66700"/>
            <a:ext cx="685800" cy="266700"/>
          </a:xfrm>
        </p:spPr>
        <p:txBody>
          <a:bodyPr/>
          <a:lstStyle/>
          <a:p>
            <a:fld id="{72B9A5F8-4A77-A84B-A18E-C139CE16619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1"/>
            <a:ext cx="9438086" cy="5711032"/>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10" y="1416324"/>
            <a:ext cx="2755857" cy="2892018"/>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2" y="1949726"/>
            <a:ext cx="2625621" cy="2058388"/>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Content Placeholder 2"/>
          <p:cNvSpPr>
            <a:spLocks noGrp="1"/>
          </p:cNvSpPr>
          <p:nvPr>
            <p:ph sz="half" idx="1"/>
          </p:nvPr>
        </p:nvSpPr>
        <p:spPr>
          <a:xfrm>
            <a:off x="3840661" y="669325"/>
            <a:ext cx="4702193" cy="1985542"/>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3838837" y="3060135"/>
            <a:ext cx="4704017" cy="1986322"/>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a:xfrm>
            <a:off x="603504" y="266700"/>
            <a:ext cx="2743200" cy="266700"/>
          </a:xfrm>
        </p:spPr>
        <p:txBody>
          <a:bodyPr/>
          <a:lstStyle/>
          <a:p>
            <a:fld id="{DAD78667-A8E5-DF45-878C-72F4789791EA}" type="datetimeFigureOut">
              <a:rPr lang="en-US" smtClean="0"/>
              <a:t>22/09/18</a:t>
            </a:fld>
            <a:endParaRPr lang="en-US"/>
          </a:p>
        </p:txBody>
      </p:sp>
      <p:sp>
        <p:nvSpPr>
          <p:cNvPr id="6" name="Footer Placeholder 5"/>
          <p:cNvSpPr>
            <a:spLocks noGrp="1"/>
          </p:cNvSpPr>
          <p:nvPr>
            <p:ph type="ftr" sz="quarter" idx="11"/>
          </p:nvPr>
        </p:nvSpPr>
        <p:spPr>
          <a:xfrm>
            <a:off x="603504" y="5189220"/>
            <a:ext cx="7941564" cy="266700"/>
          </a:xfrm>
        </p:spPr>
        <p:txBody>
          <a:bodyPr/>
          <a:lstStyle/>
          <a:p>
            <a:endParaRPr lang="en-US"/>
          </a:p>
        </p:txBody>
      </p:sp>
      <p:sp>
        <p:nvSpPr>
          <p:cNvPr id="7" name="Slide Number Placeholder 6"/>
          <p:cNvSpPr>
            <a:spLocks noGrp="1"/>
          </p:cNvSpPr>
          <p:nvPr>
            <p:ph type="sldNum" sz="quarter" idx="12"/>
          </p:nvPr>
        </p:nvSpPr>
        <p:spPr>
          <a:xfrm>
            <a:off x="7852410" y="266700"/>
            <a:ext cx="685800" cy="266700"/>
          </a:xfrm>
        </p:spPr>
        <p:txBody>
          <a:bodyPr/>
          <a:lstStyle/>
          <a:p>
            <a:fld id="{72B9A5F8-4A77-A84B-A18E-C139CE1661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1"/>
            <a:ext cx="9438086" cy="5711032"/>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10" y="1416324"/>
            <a:ext cx="2755857" cy="2892018"/>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3" y="1969931"/>
            <a:ext cx="2625621" cy="2050414"/>
          </a:xfrm>
        </p:spPr>
        <p:txBody>
          <a:bodyPr lIns="91440" tIns="91440" rIns="91440" bIns="91440"/>
          <a:lstStyle>
            <a:lvl1pPr>
              <a:defRPr>
                <a:solidFill>
                  <a:srgbClr val="FFFEFF"/>
                </a:solidFill>
              </a:defRPr>
            </a:lvl1pPr>
          </a:lstStyle>
          <a:p>
            <a:r>
              <a:rPr lang="en-AU" smtClean="0"/>
              <a:t>Click to edit Master title style</a:t>
            </a:r>
            <a:endParaRPr lang="en-US" dirty="0"/>
          </a:p>
        </p:txBody>
      </p:sp>
      <p:sp>
        <p:nvSpPr>
          <p:cNvPr id="3" name="Text Placeholder 2"/>
          <p:cNvSpPr>
            <a:spLocks noGrp="1"/>
          </p:cNvSpPr>
          <p:nvPr>
            <p:ph type="body" idx="1"/>
          </p:nvPr>
        </p:nvSpPr>
        <p:spPr>
          <a:xfrm>
            <a:off x="3843853" y="669321"/>
            <a:ext cx="4698816" cy="5715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3843981" y="1240822"/>
            <a:ext cx="4698263" cy="1414044"/>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3838989" y="3054906"/>
            <a:ext cx="4698311" cy="5715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3838837" y="3626406"/>
            <a:ext cx="4699191" cy="142005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a:xfrm>
            <a:off x="603504" y="266700"/>
            <a:ext cx="2743200" cy="266700"/>
          </a:xfrm>
        </p:spPr>
        <p:txBody>
          <a:bodyPr/>
          <a:lstStyle/>
          <a:p>
            <a:fld id="{DAD78667-A8E5-DF45-878C-72F4789791EA}" type="datetimeFigureOut">
              <a:rPr lang="en-US" smtClean="0"/>
              <a:t>22/09/18</a:t>
            </a:fld>
            <a:endParaRPr lang="en-US"/>
          </a:p>
        </p:txBody>
      </p:sp>
      <p:sp>
        <p:nvSpPr>
          <p:cNvPr id="8" name="Footer Placeholder 7"/>
          <p:cNvSpPr>
            <a:spLocks noGrp="1"/>
          </p:cNvSpPr>
          <p:nvPr>
            <p:ph type="ftr" sz="quarter" idx="11"/>
          </p:nvPr>
        </p:nvSpPr>
        <p:spPr>
          <a:xfrm>
            <a:off x="603504" y="5189220"/>
            <a:ext cx="7941564" cy="266700"/>
          </a:xfrm>
        </p:spPr>
        <p:txBody>
          <a:bodyPr/>
          <a:lstStyle/>
          <a:p>
            <a:endParaRPr lang="en-US"/>
          </a:p>
        </p:txBody>
      </p:sp>
      <p:sp>
        <p:nvSpPr>
          <p:cNvPr id="9" name="Slide Number Placeholder 8"/>
          <p:cNvSpPr>
            <a:spLocks noGrp="1"/>
          </p:cNvSpPr>
          <p:nvPr>
            <p:ph type="sldNum" sz="quarter" idx="12"/>
          </p:nvPr>
        </p:nvSpPr>
        <p:spPr>
          <a:xfrm>
            <a:off x="7852410" y="266700"/>
            <a:ext cx="685800" cy="266700"/>
          </a:xfrm>
        </p:spPr>
        <p:txBody>
          <a:bodyPr/>
          <a:lstStyle/>
          <a:p>
            <a:fld id="{72B9A5F8-4A77-A84B-A18E-C139CE1661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1"/>
            <a:ext cx="9438086" cy="5711032"/>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10" y="1416324"/>
            <a:ext cx="2755857" cy="2892018"/>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6" y="1958271"/>
            <a:ext cx="2625897" cy="2047036"/>
          </a:xfrm>
        </p:spPr>
        <p:txBody>
          <a:bodyPr/>
          <a:lstStyle>
            <a:lvl1pPr>
              <a:defRPr>
                <a:solidFill>
                  <a:srgbClr val="FFFEFF"/>
                </a:solidFill>
              </a:defRPr>
            </a:lvl1p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DAD78667-A8E5-DF45-878C-72F4789791EA}" type="datetimeFigureOut">
              <a:rPr lang="en-US" smtClean="0"/>
              <a:t>22/09/18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B9A5F8-4A77-A84B-A18E-C139CE1661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66700"/>
            <a:ext cx="2743200" cy="266700"/>
          </a:xfrm>
        </p:spPr>
        <p:txBody>
          <a:bodyPr/>
          <a:lstStyle/>
          <a:p>
            <a:fld id="{DAD78667-A8E5-DF45-878C-72F4789791EA}" type="datetimeFigureOut">
              <a:rPr lang="en-US" smtClean="0"/>
              <a:t>22/09/18</a:t>
            </a:fld>
            <a:endParaRPr lang="en-US"/>
          </a:p>
        </p:txBody>
      </p:sp>
      <p:sp>
        <p:nvSpPr>
          <p:cNvPr id="3" name="Footer Placeholder 2"/>
          <p:cNvSpPr>
            <a:spLocks noGrp="1"/>
          </p:cNvSpPr>
          <p:nvPr>
            <p:ph type="ftr" sz="quarter" idx="11"/>
          </p:nvPr>
        </p:nvSpPr>
        <p:spPr>
          <a:xfrm>
            <a:off x="603504" y="5189220"/>
            <a:ext cx="7941564" cy="266700"/>
          </a:xfrm>
        </p:spPr>
        <p:txBody>
          <a:bodyPr/>
          <a:lstStyle/>
          <a:p>
            <a:endParaRPr lang="en-US"/>
          </a:p>
        </p:txBody>
      </p:sp>
      <p:sp>
        <p:nvSpPr>
          <p:cNvPr id="4" name="Slide Number Placeholder 3"/>
          <p:cNvSpPr>
            <a:spLocks noGrp="1"/>
          </p:cNvSpPr>
          <p:nvPr>
            <p:ph type="sldNum" sz="quarter" idx="12"/>
          </p:nvPr>
        </p:nvSpPr>
        <p:spPr>
          <a:xfrm>
            <a:off x="7852410" y="266700"/>
            <a:ext cx="685800" cy="266700"/>
          </a:xfrm>
        </p:spPr>
        <p:txBody>
          <a:bodyPr/>
          <a:lstStyle/>
          <a:p>
            <a:fld id="{72B9A5F8-4A77-A84B-A18E-C139CE1661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1"/>
            <a:ext cx="9438086" cy="5711032"/>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10" y="1416324"/>
            <a:ext cx="2755857" cy="2892018"/>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960021"/>
            <a:ext cx="2625898" cy="1019416"/>
          </a:xfrm>
        </p:spPr>
        <p:txBody>
          <a:bodyPr bIns="0" anchor="b">
            <a:noAutofit/>
          </a:bodyPr>
          <a:lstStyle>
            <a:lvl1pPr algn="ctr">
              <a:defRPr sz="3200">
                <a:solidFill>
                  <a:srgbClr val="FFFEFF"/>
                </a:solidFill>
              </a:defRPr>
            </a:lvl1pPr>
          </a:lstStyle>
          <a:p>
            <a:r>
              <a:rPr lang="en-AU" smtClean="0"/>
              <a:t>Click to edit Master title style</a:t>
            </a:r>
            <a:endParaRPr lang="en-US" dirty="0"/>
          </a:p>
        </p:txBody>
      </p:sp>
      <p:sp>
        <p:nvSpPr>
          <p:cNvPr id="3" name="Content Placeholder 2"/>
          <p:cNvSpPr>
            <a:spLocks noGrp="1"/>
          </p:cNvSpPr>
          <p:nvPr>
            <p:ph idx="1"/>
          </p:nvPr>
        </p:nvSpPr>
        <p:spPr>
          <a:xfrm>
            <a:off x="3832488" y="669008"/>
            <a:ext cx="4706276" cy="4374950"/>
          </a:xfrm>
        </p:spPr>
        <p:txBody>
          <a:bodyPr anchor="ct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666474" y="2983489"/>
            <a:ext cx="2625898" cy="1017637"/>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AD78667-A8E5-DF45-878C-72F4789791EA}" type="datetimeFigureOut">
              <a:rPr lang="en-US" smtClean="0"/>
              <a:t>22/09/18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9A5F8-4A77-A84B-A18E-C139CE1661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9479"/>
            <a:ext cx="9386888" cy="5769832"/>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4" y="1415277"/>
            <a:ext cx="4456155" cy="2892018"/>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715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2" name="Title 1"/>
          <p:cNvSpPr>
            <a:spLocks noGrp="1"/>
          </p:cNvSpPr>
          <p:nvPr>
            <p:ph type="title"/>
          </p:nvPr>
        </p:nvSpPr>
        <p:spPr>
          <a:xfrm>
            <a:off x="664084" y="1966879"/>
            <a:ext cx="4332485" cy="981693"/>
          </a:xfrm>
        </p:spPr>
        <p:txBody>
          <a:bodyPr bIns="0" anchor="b">
            <a:normAutofit/>
          </a:bodyPr>
          <a:lstStyle>
            <a:lvl1pPr>
              <a:defRPr sz="3600">
                <a:solidFill>
                  <a:srgbClr val="FFFEFF"/>
                </a:solidFill>
              </a:defRPr>
            </a:lvl1pPr>
          </a:lstStyle>
          <a:p>
            <a:r>
              <a:rPr lang="en-AU" smtClean="0"/>
              <a:t>Click to edit Master title style</a:t>
            </a:r>
            <a:endParaRPr lang="en-US" dirty="0"/>
          </a:p>
        </p:txBody>
      </p:sp>
      <p:sp>
        <p:nvSpPr>
          <p:cNvPr id="4" name="Text Placeholder 3"/>
          <p:cNvSpPr>
            <a:spLocks noGrp="1"/>
          </p:cNvSpPr>
          <p:nvPr>
            <p:ph type="body" sz="half" idx="2"/>
          </p:nvPr>
        </p:nvSpPr>
        <p:spPr>
          <a:xfrm>
            <a:off x="664084" y="2954177"/>
            <a:ext cx="4332485" cy="1061832"/>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a:xfrm>
            <a:off x="603504" y="266700"/>
            <a:ext cx="2743200" cy="266700"/>
          </a:xfrm>
        </p:spPr>
        <p:txBody>
          <a:bodyPr/>
          <a:lstStyle/>
          <a:p>
            <a:fld id="{DAD78667-A8E5-DF45-878C-72F4789791EA}" type="datetimeFigureOut">
              <a:rPr lang="en-US" smtClean="0"/>
              <a:t>22/09/18</a:t>
            </a:fld>
            <a:endParaRPr lang="en-US"/>
          </a:p>
        </p:txBody>
      </p:sp>
      <p:sp>
        <p:nvSpPr>
          <p:cNvPr id="6" name="Footer Placeholder 5"/>
          <p:cNvSpPr>
            <a:spLocks noGrp="1"/>
          </p:cNvSpPr>
          <p:nvPr>
            <p:ph type="ftr" sz="quarter" idx="11"/>
          </p:nvPr>
        </p:nvSpPr>
        <p:spPr>
          <a:xfrm>
            <a:off x="603505" y="5189220"/>
            <a:ext cx="4456652" cy="266700"/>
          </a:xfrm>
        </p:spPr>
        <p:txBody>
          <a:bodyPr/>
          <a:lstStyle/>
          <a:p>
            <a:endParaRPr lang="en-US"/>
          </a:p>
        </p:txBody>
      </p:sp>
      <p:sp>
        <p:nvSpPr>
          <p:cNvPr id="7" name="Slide Number Placeholder 6"/>
          <p:cNvSpPr>
            <a:spLocks noGrp="1"/>
          </p:cNvSpPr>
          <p:nvPr>
            <p:ph type="sldNum" sz="quarter" idx="12"/>
          </p:nvPr>
        </p:nvSpPr>
        <p:spPr>
          <a:xfrm>
            <a:off x="4371283" y="266700"/>
            <a:ext cx="685800" cy="266700"/>
          </a:xfrm>
        </p:spPr>
        <p:txBody>
          <a:bodyPr/>
          <a:lstStyle/>
          <a:p>
            <a:fld id="{72B9A5F8-4A77-A84B-A18E-C139CE1661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965327"/>
            <a:ext cx="2624000" cy="2047071"/>
          </a:xfrm>
          <a:prstGeom prst="rect">
            <a:avLst/>
          </a:prstGeom>
        </p:spPr>
        <p:txBody>
          <a:bodyPr vert="horz" lIns="228600" tIns="228600" rIns="228600" bIns="22860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076239" y="662266"/>
            <a:ext cx="4462527" cy="438090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66700"/>
            <a:ext cx="2743200" cy="266700"/>
          </a:xfrm>
          <a:prstGeom prst="rect">
            <a:avLst/>
          </a:prstGeom>
        </p:spPr>
        <p:txBody>
          <a:bodyPr vert="horz" lIns="91440" tIns="45720" rIns="91440" bIns="45720" rtlCol="0" anchor="ctr"/>
          <a:lstStyle>
            <a:lvl1pPr algn="l">
              <a:defRPr sz="1000">
                <a:solidFill>
                  <a:schemeClr val="tx1">
                    <a:tint val="75000"/>
                  </a:schemeClr>
                </a:solidFill>
              </a:defRPr>
            </a:lvl1pPr>
          </a:lstStyle>
          <a:p>
            <a:fld id="{DAD78667-A8E5-DF45-878C-72F4789791EA}" type="datetimeFigureOut">
              <a:rPr lang="en-US" smtClean="0"/>
              <a:t>22/09/18</a:t>
            </a:fld>
            <a:endParaRPr lang="en-US"/>
          </a:p>
        </p:txBody>
      </p:sp>
      <p:sp>
        <p:nvSpPr>
          <p:cNvPr id="5" name="Footer Placeholder 4"/>
          <p:cNvSpPr>
            <a:spLocks noGrp="1"/>
          </p:cNvSpPr>
          <p:nvPr>
            <p:ph type="ftr" sz="quarter" idx="3"/>
          </p:nvPr>
        </p:nvSpPr>
        <p:spPr>
          <a:xfrm>
            <a:off x="603504" y="5189220"/>
            <a:ext cx="7941564" cy="26670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52410" y="266700"/>
            <a:ext cx="685800" cy="266700"/>
          </a:xfrm>
          <a:prstGeom prst="rect">
            <a:avLst/>
          </a:prstGeom>
        </p:spPr>
        <p:txBody>
          <a:bodyPr vert="horz" lIns="91440" tIns="45720" rIns="91440" bIns="45720" rtlCol="0" anchor="ctr"/>
          <a:lstStyle>
            <a:lvl1pPr algn="r">
              <a:defRPr sz="1000">
                <a:solidFill>
                  <a:schemeClr val="tx1">
                    <a:tint val="75000"/>
                  </a:schemeClr>
                </a:solidFill>
              </a:defRPr>
            </a:lvl1pPr>
          </a:lstStyle>
          <a:p>
            <a:fld id="{72B9A5F8-4A77-A84B-A18E-C139CE1661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Language building 4</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13967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Homophones</a:t>
            </a:r>
            <a:br>
              <a:rPr lang="en-US" sz="3200" dirty="0" smtClean="0"/>
            </a:br>
            <a:r>
              <a:rPr lang="en-US" sz="2400" dirty="0" smtClean="0"/>
              <a:t>homo = same</a:t>
            </a:r>
            <a:br>
              <a:rPr lang="en-US" sz="2400" dirty="0" smtClean="0"/>
            </a:br>
            <a:r>
              <a:rPr lang="en-US" sz="2400" dirty="0" smtClean="0"/>
              <a:t>phones = sound</a:t>
            </a:r>
            <a:r>
              <a:rPr lang="en-US" sz="32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838838" y="669322"/>
            <a:ext cx="5116946" cy="4373852"/>
          </a:xfrm>
        </p:spPr>
        <p:txBody>
          <a:bodyPr>
            <a:normAutofit/>
          </a:bodyPr>
          <a:lstStyle/>
          <a:p>
            <a:pPr marL="0" indent="0">
              <a:buNone/>
            </a:pPr>
            <a:r>
              <a:rPr lang="en-US" dirty="0" smtClean="0"/>
              <a:t>Some students struggle with these homophones: weather (the conditioning of the air), whether (a connective introducing an alternative)</a:t>
            </a:r>
          </a:p>
          <a:p>
            <a:pPr marL="0" indent="0">
              <a:buNone/>
            </a:pPr>
            <a:endParaRPr lang="en-US" dirty="0"/>
          </a:p>
          <a:p>
            <a:pPr marL="0" indent="0">
              <a:buNone/>
            </a:pPr>
            <a:r>
              <a:rPr lang="en-US" dirty="0" smtClean="0"/>
              <a:t> Identify the errors in this passage. There are 3. </a:t>
            </a:r>
          </a:p>
          <a:p>
            <a:pPr marL="0" indent="0">
              <a:buNone/>
            </a:pPr>
            <a:endParaRPr lang="en-US" dirty="0"/>
          </a:p>
          <a:p>
            <a:pPr marL="0" indent="0">
              <a:buNone/>
            </a:pPr>
            <a:r>
              <a:rPr lang="en-US" dirty="0" smtClean="0"/>
              <a:t>I’m not sure weather the weather is going to be sunny today. It often depends on whether the sun is out or not. Whatever the whether, I think we should go out and see the concert. </a:t>
            </a:r>
            <a:endParaRPr lang="en-US" dirty="0"/>
          </a:p>
        </p:txBody>
      </p:sp>
    </p:spTree>
    <p:extLst>
      <p:ext uri="{BB962C8B-B14F-4D97-AF65-F5344CB8AC3E}">
        <p14:creationId xmlns:p14="http://schemas.microsoft.com/office/powerpoint/2010/main" val="72990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Rearrange into the right order</a:t>
            </a:r>
            <a:endParaRPr lang="en-US" dirty="0"/>
          </a:p>
        </p:txBody>
      </p:sp>
      <p:sp>
        <p:nvSpPr>
          <p:cNvPr id="3" name="Content Placeholder 2"/>
          <p:cNvSpPr>
            <a:spLocks noGrp="1"/>
          </p:cNvSpPr>
          <p:nvPr>
            <p:ph idx="1"/>
          </p:nvPr>
        </p:nvSpPr>
        <p:spPr/>
        <p:txBody>
          <a:bodyPr/>
          <a:lstStyle/>
          <a:p>
            <a:r>
              <a:rPr lang="en-US" dirty="0"/>
              <a:t>Once all the flour is incorporated, beat until you have a smooth, thick paste. </a:t>
            </a:r>
            <a:endParaRPr lang="en-AU" dirty="0"/>
          </a:p>
          <a:p>
            <a:r>
              <a:rPr lang="en-US" dirty="0"/>
              <a:t>Crack the eggs into the middle, then pour in about 50ml milk and 1 </a:t>
            </a:r>
            <a:r>
              <a:rPr lang="en-US" dirty="0" err="1"/>
              <a:t>tbsp</a:t>
            </a:r>
            <a:r>
              <a:rPr lang="en-US" dirty="0"/>
              <a:t> oil. </a:t>
            </a:r>
            <a:endParaRPr lang="en-AU" dirty="0"/>
          </a:p>
          <a:p>
            <a:r>
              <a:rPr lang="en-US" dirty="0"/>
              <a:t>Put the flour and a pinch of salt into a large mixing bowl and make a well in the </a:t>
            </a:r>
            <a:r>
              <a:rPr lang="en-US" dirty="0" err="1"/>
              <a:t>centre</a:t>
            </a:r>
            <a:r>
              <a:rPr lang="en-US" dirty="0"/>
              <a:t>. </a:t>
            </a:r>
            <a:endParaRPr lang="en-AU" dirty="0"/>
          </a:p>
          <a:p>
            <a:r>
              <a:rPr lang="en-US" dirty="0"/>
              <a:t>Start whisking from the </a:t>
            </a:r>
            <a:r>
              <a:rPr lang="en-US" dirty="0" err="1"/>
              <a:t>centre</a:t>
            </a:r>
            <a:r>
              <a:rPr lang="en-US" dirty="0"/>
              <a:t>, gradually drawing the flour into the eggs, milk and oil. </a:t>
            </a:r>
            <a:endParaRPr lang="en-AU" dirty="0"/>
          </a:p>
        </p:txBody>
      </p:sp>
    </p:spTree>
    <p:extLst>
      <p:ext uri="{BB962C8B-B14F-4D97-AF65-F5344CB8AC3E}">
        <p14:creationId xmlns:p14="http://schemas.microsoft.com/office/powerpoint/2010/main" val="407748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Rearrange into the right order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It definitely takes some practice, since most of us are in the habit of taking quick, shallow breaths instead of long, deep ones. </a:t>
            </a:r>
            <a:endParaRPr lang="en-AU" dirty="0"/>
          </a:p>
          <a:p>
            <a:r>
              <a:rPr lang="en-US" dirty="0"/>
              <a:t>Let the air completely fill your lungs. </a:t>
            </a:r>
            <a:endParaRPr lang="en-AU" dirty="0"/>
          </a:p>
          <a:p>
            <a:r>
              <a:rPr lang="en-US" dirty="0"/>
              <a:t>Deep breathing will help you be more mindful of your body. Feel the air enter your lungs and fill them up. When you're concentrating on taking a deep breath, your worries are pushed aside for the time being</a:t>
            </a:r>
            <a:r>
              <a:rPr lang="en-US" dirty="0" smtClean="0"/>
              <a:t>.</a:t>
            </a:r>
            <a:endParaRPr lang="en-AU" dirty="0"/>
          </a:p>
          <a:p>
            <a:r>
              <a:rPr lang="en-US" dirty="0"/>
              <a:t>Take a slow, deep breath in through your nose. </a:t>
            </a:r>
            <a:endParaRPr lang="en-AU" dirty="0"/>
          </a:p>
          <a:p>
            <a:r>
              <a:rPr lang="en-US" dirty="0"/>
              <a:t>Focus on breathing in as much as you can through your nose, which has tiny hairs that filter out dust and toxins so they can't reach your lungs.</a:t>
            </a:r>
            <a:r>
              <a:rPr lang="en-US" baseline="30000" dirty="0"/>
              <a:t>[1]</a:t>
            </a:r>
            <a:endParaRPr lang="en-AU" dirty="0"/>
          </a:p>
        </p:txBody>
      </p:sp>
    </p:spTree>
    <p:extLst>
      <p:ext uri="{BB962C8B-B14F-4D97-AF65-F5344CB8AC3E}">
        <p14:creationId xmlns:p14="http://schemas.microsoft.com/office/powerpoint/2010/main" val="110341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tense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Most times, when you discuss an action that happened in the past, you simply add ‘</a:t>
            </a:r>
            <a:r>
              <a:rPr lang="en-US" dirty="0" err="1" smtClean="0"/>
              <a:t>ed</a:t>
            </a:r>
            <a:r>
              <a:rPr lang="en-US" dirty="0" smtClean="0"/>
              <a:t>’ to the word. But there are some exceptions.</a:t>
            </a:r>
          </a:p>
          <a:p>
            <a:pPr marL="0" indent="0">
              <a:buNone/>
            </a:pPr>
            <a:r>
              <a:rPr lang="en-US" dirty="0" smtClean="0"/>
              <a:t>Which of the words below are in the past tense?</a:t>
            </a:r>
          </a:p>
          <a:p>
            <a:pPr marL="342900" indent="-342900">
              <a:buAutoNum type="arabicPeriod"/>
            </a:pPr>
            <a:r>
              <a:rPr lang="en-US" dirty="0" smtClean="0"/>
              <a:t>Jumped</a:t>
            </a:r>
          </a:p>
          <a:p>
            <a:pPr marL="342900" indent="-342900">
              <a:buAutoNum type="arabicPeriod"/>
            </a:pPr>
            <a:r>
              <a:rPr lang="en-US" dirty="0" smtClean="0"/>
              <a:t>Stretched</a:t>
            </a:r>
          </a:p>
          <a:p>
            <a:pPr marL="342900" indent="-342900">
              <a:buAutoNum type="arabicPeriod"/>
            </a:pPr>
            <a:r>
              <a:rPr lang="en-US" dirty="0" smtClean="0"/>
              <a:t>Missed</a:t>
            </a:r>
          </a:p>
          <a:p>
            <a:pPr marL="342900" indent="-342900">
              <a:buAutoNum type="arabicPeriod"/>
            </a:pPr>
            <a:r>
              <a:rPr lang="en-US" dirty="0" smtClean="0"/>
              <a:t>Mist</a:t>
            </a:r>
          </a:p>
          <a:p>
            <a:pPr marL="342900" indent="-342900">
              <a:buAutoNum type="arabicPeriod"/>
            </a:pPr>
            <a:r>
              <a:rPr lang="en-US" dirty="0" smtClean="0"/>
              <a:t>Went</a:t>
            </a:r>
          </a:p>
          <a:p>
            <a:pPr marL="342900" indent="-342900">
              <a:buAutoNum type="arabicPeriod"/>
            </a:pPr>
            <a:r>
              <a:rPr lang="en-US" dirty="0" smtClean="0"/>
              <a:t>Hazard </a:t>
            </a:r>
          </a:p>
          <a:p>
            <a:pPr marL="342900" indent="-342900">
              <a:buAutoNum type="arabicPeriod"/>
            </a:pPr>
            <a:r>
              <a:rPr lang="en-US" dirty="0" smtClean="0"/>
              <a:t>Jeopardized</a:t>
            </a:r>
          </a:p>
          <a:p>
            <a:pPr marL="342900" indent="-342900">
              <a:buAutoNum type="arabicPeriod"/>
            </a:pPr>
            <a:r>
              <a:rPr lang="en-US" dirty="0" smtClean="0"/>
              <a:t>Ostracized</a:t>
            </a:r>
          </a:p>
          <a:p>
            <a:pPr marL="342900" indent="-342900">
              <a:buAutoNum type="arabicPeriod"/>
            </a:pPr>
            <a:r>
              <a:rPr lang="en-US" dirty="0" smtClean="0"/>
              <a:t>Legitimate </a:t>
            </a:r>
          </a:p>
          <a:p>
            <a:pPr marL="342900" indent="-342900">
              <a:buAutoNum type="arabicPeriod"/>
            </a:pPr>
            <a:r>
              <a:rPr lang="en-US" dirty="0" smtClean="0"/>
              <a:t>Travel   </a:t>
            </a:r>
          </a:p>
          <a:p>
            <a:pPr marL="342900" indent="-342900">
              <a:buAutoNum type="arabicPeriod"/>
            </a:pPr>
            <a:endParaRPr lang="en-US" dirty="0"/>
          </a:p>
        </p:txBody>
      </p:sp>
    </p:spTree>
    <p:extLst>
      <p:ext uri="{BB962C8B-B14F-4D97-AF65-F5344CB8AC3E}">
        <p14:creationId xmlns:p14="http://schemas.microsoft.com/office/powerpoint/2010/main" val="40612691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4" name="Text Box 1"/>
          <p:cNvSpPr txBox="1"/>
          <p:nvPr/>
        </p:nvSpPr>
        <p:spPr>
          <a:xfrm>
            <a:off x="3941537" y="938595"/>
            <a:ext cx="4072921" cy="4112210"/>
          </a:xfrm>
          <a:prstGeom prst="rect">
            <a:avLst/>
          </a:prstGeom>
          <a:ln/>
          <a:extLst>
            <a:ext uri="{C572A759-6A51-4108-AA02-DFA0A04FC94B}">
              <ma14:wrappingTextBoxFlag xmlns:ma14="http://schemas.microsoft.com/office/mac/drawingml/2011/main"/>
            </a:ext>
          </a:ex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2400" b="1" dirty="0">
                <a:effectLst/>
                <a:latin typeface="Trebuchet MS"/>
                <a:ea typeface="Calibri"/>
                <a:cs typeface="Times New Roman"/>
              </a:rPr>
              <a:t>Key </a:t>
            </a:r>
            <a:r>
              <a:rPr lang="en-GB" sz="2400" b="1" dirty="0" smtClean="0">
                <a:effectLst/>
                <a:latin typeface="Trebuchet MS"/>
                <a:ea typeface="Calibri"/>
                <a:cs typeface="Times New Roman"/>
              </a:rPr>
              <a:t>vocab for the next text</a:t>
            </a:r>
            <a:endParaRPr lang="en-AU" sz="2000" dirty="0">
              <a:effectLst/>
              <a:latin typeface="Trebuchet MS"/>
              <a:ea typeface="Calibri"/>
              <a:cs typeface="Times New Roman"/>
            </a:endParaRPr>
          </a:p>
          <a:p>
            <a:pPr>
              <a:lnSpc>
                <a:spcPct val="115000"/>
              </a:lnSpc>
              <a:spcAft>
                <a:spcPts val="0"/>
              </a:spcAft>
            </a:pPr>
            <a:r>
              <a:rPr lang="en-GB" sz="1400" dirty="0">
                <a:effectLst/>
                <a:latin typeface="Trebuchet MS"/>
                <a:ea typeface="Calibri"/>
                <a:cs typeface="Times New Roman"/>
              </a:rPr>
              <a:t> </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Tragedy</a:t>
            </a:r>
            <a:r>
              <a:rPr lang="en-GB" sz="1400" dirty="0">
                <a:effectLst/>
                <a:latin typeface="Trebuchet MS"/>
                <a:ea typeface="Calibri"/>
                <a:cs typeface="Times New Roman"/>
              </a:rPr>
              <a:t> = a terrible unexpected event</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Proposed</a:t>
            </a:r>
            <a:r>
              <a:rPr lang="en-GB" sz="1400" dirty="0">
                <a:effectLst/>
                <a:latin typeface="Trebuchet MS"/>
                <a:ea typeface="Calibri"/>
                <a:cs typeface="Times New Roman"/>
              </a:rPr>
              <a:t> = suggested</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Induced </a:t>
            </a:r>
            <a:r>
              <a:rPr lang="en-GB" sz="1400" dirty="0">
                <a:effectLst/>
                <a:latin typeface="Trebuchet MS"/>
                <a:ea typeface="Calibri"/>
                <a:cs typeface="Times New Roman"/>
              </a:rPr>
              <a:t>= persuaded</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Regiment</a:t>
            </a:r>
            <a:r>
              <a:rPr lang="en-GB" sz="1400" dirty="0">
                <a:effectLst/>
                <a:latin typeface="Trebuchet MS"/>
                <a:ea typeface="Calibri"/>
                <a:cs typeface="Times New Roman"/>
              </a:rPr>
              <a:t> = part of an army</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Testify</a:t>
            </a:r>
            <a:r>
              <a:rPr lang="en-GB" sz="1400" dirty="0">
                <a:effectLst/>
                <a:latin typeface="Trebuchet MS"/>
                <a:ea typeface="Calibri"/>
                <a:cs typeface="Times New Roman"/>
              </a:rPr>
              <a:t> = support, back-up</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Insensible</a:t>
            </a:r>
            <a:r>
              <a:rPr lang="en-GB" sz="1400" dirty="0">
                <a:effectLst/>
                <a:latin typeface="Trebuchet MS"/>
                <a:ea typeface="Calibri"/>
                <a:cs typeface="Times New Roman"/>
              </a:rPr>
              <a:t> = out of his mind</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Providence</a:t>
            </a:r>
            <a:r>
              <a:rPr lang="en-GB" sz="1400" dirty="0">
                <a:effectLst/>
                <a:latin typeface="Trebuchet MS"/>
                <a:ea typeface="Calibri"/>
                <a:cs typeface="Times New Roman"/>
              </a:rPr>
              <a:t> = God</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Assuredly</a:t>
            </a:r>
            <a:r>
              <a:rPr lang="en-GB" sz="1400" dirty="0">
                <a:effectLst/>
                <a:latin typeface="Trebuchet MS"/>
                <a:ea typeface="Calibri"/>
                <a:cs typeface="Times New Roman"/>
              </a:rPr>
              <a:t> = certainly</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Bludgeon</a:t>
            </a:r>
            <a:r>
              <a:rPr lang="en-GB" sz="1400" dirty="0">
                <a:effectLst/>
                <a:latin typeface="Trebuchet MS"/>
                <a:ea typeface="Calibri"/>
                <a:cs typeface="Times New Roman"/>
              </a:rPr>
              <a:t> = bash repeatedly</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Hypothermia = </a:t>
            </a:r>
            <a:r>
              <a:rPr lang="en-GB" sz="1400" dirty="0">
                <a:effectLst/>
                <a:latin typeface="Trebuchet MS"/>
                <a:ea typeface="Calibri"/>
                <a:cs typeface="Times New Roman"/>
              </a:rPr>
              <a:t>beyond cold</a:t>
            </a:r>
            <a:endParaRPr lang="en-AU" sz="2000" dirty="0">
              <a:effectLst/>
              <a:latin typeface="Trebuchet MS"/>
              <a:ea typeface="Calibri"/>
              <a:cs typeface="Times New Roman"/>
            </a:endParaRPr>
          </a:p>
          <a:p>
            <a:pPr>
              <a:lnSpc>
                <a:spcPct val="115000"/>
              </a:lnSpc>
              <a:spcAft>
                <a:spcPts val="0"/>
              </a:spcAft>
            </a:pPr>
            <a:r>
              <a:rPr lang="en-GB" sz="1400" b="1" dirty="0">
                <a:effectLst/>
                <a:latin typeface="Trebuchet MS"/>
                <a:ea typeface="Calibri"/>
                <a:cs typeface="Times New Roman"/>
              </a:rPr>
              <a:t>Oblivion = </a:t>
            </a:r>
            <a:r>
              <a:rPr lang="en-GB" sz="1400" dirty="0">
                <a:effectLst/>
                <a:latin typeface="Trebuchet MS"/>
                <a:ea typeface="Calibri"/>
                <a:cs typeface="Times New Roman"/>
              </a:rPr>
              <a:t>nothingness </a:t>
            </a:r>
            <a:endParaRPr lang="en-AU" sz="2000" dirty="0">
              <a:effectLst/>
              <a:latin typeface="Trebuchet MS"/>
              <a:ea typeface="Calibri"/>
              <a:cs typeface="Times New Roman"/>
            </a:endParaRPr>
          </a:p>
        </p:txBody>
      </p:sp>
    </p:spTree>
    <p:extLst>
      <p:ext uri="{BB962C8B-B14F-4D97-AF65-F5344CB8AC3E}">
        <p14:creationId xmlns:p14="http://schemas.microsoft.com/office/powerpoint/2010/main" val="91188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2679" y="3988537"/>
            <a:ext cx="2720329" cy="12845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622679" y="145977"/>
            <a:ext cx="2720329" cy="51271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666473" y="861271"/>
            <a:ext cx="2880909" cy="3450594"/>
          </a:xfrm>
        </p:spPr>
        <p:txBody>
          <a:bodyPr>
            <a:noAutofit/>
          </a:bodyPr>
          <a:lstStyle/>
          <a:p>
            <a:pPr lvl="0" algn="l"/>
            <a:r>
              <a:rPr lang="en-GB" sz="1600" b="1" dirty="0" smtClean="0">
                <a:solidFill>
                  <a:srgbClr val="000000"/>
                </a:solidFill>
                <a:latin typeface="Cambria"/>
                <a:cs typeface="Cambria"/>
              </a:rPr>
              <a:t>1. How </a:t>
            </a:r>
            <a:r>
              <a:rPr lang="en-GB" sz="1600" b="1" dirty="0">
                <a:solidFill>
                  <a:srgbClr val="000000"/>
                </a:solidFill>
                <a:latin typeface="Cambria"/>
                <a:cs typeface="Cambria"/>
              </a:rPr>
              <a:t>cold was it at midday?  </a:t>
            </a:r>
            <a:r>
              <a:rPr lang="en-AU" sz="1600" dirty="0">
                <a:solidFill>
                  <a:srgbClr val="000000"/>
                </a:solidFill>
                <a:latin typeface="Cambria"/>
                <a:cs typeface="Cambria"/>
              </a:rPr>
              <a:t/>
            </a:r>
            <a:br>
              <a:rPr lang="en-AU" sz="1600" dirty="0">
                <a:solidFill>
                  <a:srgbClr val="000000"/>
                </a:solidFill>
                <a:latin typeface="Cambria"/>
                <a:cs typeface="Cambria"/>
              </a:rPr>
            </a:br>
            <a:r>
              <a:rPr lang="en-AU" sz="1600" dirty="0" smtClean="0">
                <a:solidFill>
                  <a:srgbClr val="000000"/>
                </a:solidFill>
                <a:latin typeface="Cambria"/>
                <a:cs typeface="Cambria"/>
              </a:rPr>
              <a:t/>
            </a:r>
            <a:br>
              <a:rPr lang="en-AU" sz="1600" dirty="0" smtClean="0">
                <a:solidFill>
                  <a:srgbClr val="000000"/>
                </a:solidFill>
                <a:latin typeface="Cambria"/>
                <a:cs typeface="Cambria"/>
              </a:rPr>
            </a:br>
            <a:r>
              <a:rPr lang="en-AU" sz="1600" dirty="0" smtClean="0">
                <a:solidFill>
                  <a:srgbClr val="000000"/>
                </a:solidFill>
                <a:latin typeface="Cambria"/>
                <a:cs typeface="Cambria"/>
              </a:rPr>
              <a:t>2. </a:t>
            </a:r>
            <a:r>
              <a:rPr lang="en-GB" sz="1600" b="1" dirty="0" smtClean="0">
                <a:solidFill>
                  <a:srgbClr val="000000"/>
                </a:solidFill>
                <a:latin typeface="Cambria"/>
                <a:cs typeface="Cambria"/>
              </a:rPr>
              <a:t>What </a:t>
            </a:r>
            <a:r>
              <a:rPr lang="en-GB" sz="1600" b="1" dirty="0">
                <a:solidFill>
                  <a:srgbClr val="000000"/>
                </a:solidFill>
                <a:latin typeface="Cambria"/>
                <a:cs typeface="Cambria"/>
              </a:rPr>
              <a:t>was the name of the man who was dying?  </a:t>
            </a:r>
            <a:r>
              <a:rPr lang="en-AU" sz="1600" dirty="0">
                <a:solidFill>
                  <a:srgbClr val="000000"/>
                </a:solidFill>
                <a:latin typeface="Cambria"/>
                <a:cs typeface="Cambria"/>
              </a:rPr>
              <a:t/>
            </a:r>
            <a:br>
              <a:rPr lang="en-AU" sz="1600" dirty="0">
                <a:solidFill>
                  <a:srgbClr val="000000"/>
                </a:solidFill>
                <a:latin typeface="Cambria"/>
                <a:cs typeface="Cambria"/>
              </a:rPr>
            </a:br>
            <a:r>
              <a:rPr lang="en-AU" sz="1600" dirty="0" smtClean="0">
                <a:solidFill>
                  <a:srgbClr val="000000"/>
                </a:solidFill>
                <a:latin typeface="Cambria"/>
                <a:cs typeface="Cambria"/>
              </a:rPr>
              <a:t/>
            </a:r>
            <a:br>
              <a:rPr lang="en-AU" sz="1600" dirty="0" smtClean="0">
                <a:solidFill>
                  <a:srgbClr val="000000"/>
                </a:solidFill>
                <a:latin typeface="Cambria"/>
                <a:cs typeface="Cambria"/>
              </a:rPr>
            </a:br>
            <a:r>
              <a:rPr lang="en-AU" sz="1600" dirty="0" smtClean="0">
                <a:solidFill>
                  <a:srgbClr val="000000"/>
                </a:solidFill>
                <a:latin typeface="Cambria"/>
                <a:cs typeface="Cambria"/>
              </a:rPr>
              <a:t>3. </a:t>
            </a:r>
            <a:r>
              <a:rPr lang="en-GB" sz="1600" b="1" dirty="0" smtClean="0">
                <a:solidFill>
                  <a:srgbClr val="000000"/>
                </a:solidFill>
                <a:latin typeface="Cambria"/>
                <a:cs typeface="Cambria"/>
              </a:rPr>
              <a:t>Who </a:t>
            </a:r>
            <a:r>
              <a:rPr lang="en-GB" sz="1600" b="1" dirty="0">
                <a:solidFill>
                  <a:srgbClr val="000000"/>
                </a:solidFill>
                <a:latin typeface="Cambria"/>
                <a:cs typeface="Cambria"/>
              </a:rPr>
              <a:t>were the young man’s last thoughts of?  </a:t>
            </a:r>
            <a:r>
              <a:rPr lang="en-AU" sz="1600" dirty="0">
                <a:solidFill>
                  <a:srgbClr val="000000"/>
                </a:solidFill>
                <a:latin typeface="Cambria"/>
                <a:cs typeface="Cambria"/>
              </a:rPr>
              <a:t/>
            </a:r>
            <a:br>
              <a:rPr lang="en-AU" sz="1600" dirty="0">
                <a:solidFill>
                  <a:srgbClr val="000000"/>
                </a:solidFill>
                <a:latin typeface="Cambria"/>
                <a:cs typeface="Cambria"/>
              </a:rPr>
            </a:br>
            <a:r>
              <a:rPr lang="en-AU" sz="1600" dirty="0" smtClean="0">
                <a:solidFill>
                  <a:srgbClr val="000000"/>
                </a:solidFill>
                <a:latin typeface="Cambria"/>
                <a:cs typeface="Cambria"/>
              </a:rPr>
              <a:t/>
            </a:r>
            <a:br>
              <a:rPr lang="en-AU" sz="1600" dirty="0" smtClean="0">
                <a:solidFill>
                  <a:srgbClr val="000000"/>
                </a:solidFill>
                <a:latin typeface="Cambria"/>
                <a:cs typeface="Cambria"/>
              </a:rPr>
            </a:br>
            <a:r>
              <a:rPr lang="en-AU" sz="1600" dirty="0" smtClean="0">
                <a:solidFill>
                  <a:srgbClr val="000000"/>
                </a:solidFill>
                <a:latin typeface="Cambria"/>
                <a:cs typeface="Cambria"/>
              </a:rPr>
              <a:t>4. </a:t>
            </a:r>
            <a:r>
              <a:rPr lang="en-GB" sz="1600" b="1" dirty="0" smtClean="0">
                <a:solidFill>
                  <a:srgbClr val="000000"/>
                </a:solidFill>
                <a:latin typeface="Cambria"/>
                <a:cs typeface="Cambria"/>
              </a:rPr>
              <a:t>Highlight </a:t>
            </a:r>
            <a:r>
              <a:rPr lang="en-GB" sz="1600" b="1" dirty="0">
                <a:solidFill>
                  <a:srgbClr val="000000"/>
                </a:solidFill>
                <a:latin typeface="Cambria"/>
                <a:cs typeface="Cambria"/>
              </a:rPr>
              <a:t>short sentences – how do these add to the tone of the text?  (Write 1 </a:t>
            </a:r>
            <a:r>
              <a:rPr lang="en-GB" sz="1600" b="1" dirty="0" smtClean="0">
                <a:solidFill>
                  <a:srgbClr val="000000"/>
                </a:solidFill>
                <a:latin typeface="Cambria"/>
                <a:cs typeface="Cambria"/>
              </a:rPr>
              <a:t>PEE </a:t>
            </a:r>
            <a:r>
              <a:rPr lang="en-GB" sz="1600" b="1" dirty="0">
                <a:solidFill>
                  <a:srgbClr val="000000"/>
                </a:solidFill>
                <a:latin typeface="Cambria"/>
                <a:cs typeface="Cambria"/>
              </a:rPr>
              <a:t>paragraph to explain.</a:t>
            </a:r>
            <a:r>
              <a:rPr lang="en-GB" sz="1600" b="1" dirty="0" smtClean="0">
                <a:solidFill>
                  <a:srgbClr val="000000"/>
                </a:solidFill>
                <a:latin typeface="Cambria"/>
                <a:cs typeface="Cambria"/>
              </a:rPr>
              <a:t>) </a:t>
            </a:r>
            <a:r>
              <a:rPr lang="en-GB" sz="1600" b="1" dirty="0">
                <a:solidFill>
                  <a:srgbClr val="000000"/>
                </a:solidFill>
                <a:latin typeface="Cambria"/>
                <a:cs typeface="Cambria"/>
              </a:rPr>
              <a:t> </a:t>
            </a:r>
            <a:r>
              <a:rPr lang="en-AU" sz="1600" dirty="0">
                <a:solidFill>
                  <a:srgbClr val="000000"/>
                </a:solidFill>
                <a:latin typeface="Cambria"/>
                <a:cs typeface="Cambria"/>
              </a:rPr>
              <a:t/>
            </a:r>
            <a:br>
              <a:rPr lang="en-AU" sz="1600" dirty="0">
                <a:solidFill>
                  <a:srgbClr val="000000"/>
                </a:solidFill>
                <a:latin typeface="Cambria"/>
                <a:cs typeface="Cambria"/>
              </a:rPr>
            </a:br>
            <a:r>
              <a:rPr lang="en-AU" sz="1600" dirty="0" smtClean="0">
                <a:solidFill>
                  <a:srgbClr val="000000"/>
                </a:solidFill>
                <a:latin typeface="Cambria"/>
                <a:cs typeface="Cambria"/>
              </a:rPr>
              <a:t/>
            </a:r>
            <a:br>
              <a:rPr lang="en-AU" sz="1600" dirty="0" smtClean="0">
                <a:solidFill>
                  <a:srgbClr val="000000"/>
                </a:solidFill>
                <a:latin typeface="Cambria"/>
                <a:cs typeface="Cambria"/>
              </a:rPr>
            </a:br>
            <a:r>
              <a:rPr lang="en-AU" sz="1600" dirty="0" smtClean="0">
                <a:solidFill>
                  <a:srgbClr val="000000"/>
                </a:solidFill>
                <a:latin typeface="Cambria"/>
                <a:cs typeface="Cambria"/>
              </a:rPr>
              <a:t>5. </a:t>
            </a:r>
            <a:r>
              <a:rPr lang="en-GB" sz="1600" b="1" dirty="0" smtClean="0">
                <a:solidFill>
                  <a:srgbClr val="000000"/>
                </a:solidFill>
                <a:latin typeface="Cambria"/>
                <a:cs typeface="Cambria"/>
              </a:rPr>
              <a:t>Find </a:t>
            </a:r>
            <a:r>
              <a:rPr lang="en-GB" sz="1600" b="1" dirty="0">
                <a:solidFill>
                  <a:srgbClr val="000000"/>
                </a:solidFill>
                <a:latin typeface="Cambria"/>
                <a:cs typeface="Cambria"/>
              </a:rPr>
              <a:t>4 words that create a dramatic </a:t>
            </a:r>
            <a:r>
              <a:rPr lang="en-GB" sz="1600" b="1" dirty="0" smtClean="0">
                <a:solidFill>
                  <a:srgbClr val="000000"/>
                </a:solidFill>
                <a:latin typeface="Cambria"/>
                <a:cs typeface="Cambria"/>
              </a:rPr>
              <a:t> tone. </a:t>
            </a:r>
            <a:r>
              <a:rPr lang="en-AU" sz="1600" dirty="0">
                <a:solidFill>
                  <a:srgbClr val="000000"/>
                </a:solidFill>
                <a:latin typeface="Cambria"/>
                <a:cs typeface="Cambria"/>
              </a:rPr>
              <a:t/>
            </a:r>
            <a:br>
              <a:rPr lang="en-AU" sz="1600" dirty="0">
                <a:solidFill>
                  <a:srgbClr val="000000"/>
                </a:solidFill>
                <a:latin typeface="Cambria"/>
                <a:cs typeface="Cambria"/>
              </a:rPr>
            </a:br>
            <a:r>
              <a:rPr lang="en-GB" sz="1600" b="1" dirty="0">
                <a:solidFill>
                  <a:srgbClr val="000000"/>
                </a:solidFill>
                <a:latin typeface="Cambria"/>
                <a:cs typeface="Cambria"/>
              </a:rPr>
              <a:t> </a:t>
            </a:r>
            <a:r>
              <a:rPr lang="en-AU" sz="1600" dirty="0">
                <a:solidFill>
                  <a:srgbClr val="000000"/>
                </a:solidFill>
                <a:latin typeface="Cambria"/>
                <a:cs typeface="Cambria"/>
              </a:rPr>
              <a:t/>
            </a:r>
            <a:br>
              <a:rPr lang="en-AU" sz="1600" dirty="0">
                <a:solidFill>
                  <a:srgbClr val="000000"/>
                </a:solidFill>
                <a:latin typeface="Cambria"/>
                <a:cs typeface="Cambria"/>
              </a:rPr>
            </a:br>
            <a:r>
              <a:rPr lang="en-AU" sz="1600" dirty="0" smtClean="0">
                <a:solidFill>
                  <a:srgbClr val="000000"/>
                </a:solidFill>
                <a:latin typeface="Cambria"/>
                <a:cs typeface="Cambria"/>
              </a:rPr>
              <a:t>6. </a:t>
            </a:r>
            <a:r>
              <a:rPr lang="en-GB" sz="1600" b="1" dirty="0" smtClean="0">
                <a:solidFill>
                  <a:srgbClr val="000000"/>
                </a:solidFill>
                <a:latin typeface="Cambria"/>
                <a:cs typeface="Cambria"/>
              </a:rPr>
              <a:t>How </a:t>
            </a:r>
            <a:r>
              <a:rPr lang="en-GB" sz="1600" b="1" dirty="0">
                <a:solidFill>
                  <a:srgbClr val="000000"/>
                </a:solidFill>
                <a:latin typeface="Cambria"/>
                <a:cs typeface="Cambria"/>
              </a:rPr>
              <a:t>far do you agree that Scott creates a feeling of hopelessness towards the end of his diary entry? In other words, prove why you have your opinion by explaining quotes</a:t>
            </a:r>
            <a:r>
              <a:rPr lang="en-AU" sz="1600" dirty="0">
                <a:solidFill>
                  <a:srgbClr val="000000"/>
                </a:solidFill>
                <a:latin typeface="Cambria"/>
                <a:cs typeface="Cambria"/>
              </a:rPr>
              <a:t> </a:t>
            </a:r>
            <a:endParaRPr lang="en-US" sz="1600" dirty="0">
              <a:solidFill>
                <a:srgbClr val="000000"/>
              </a:solidFill>
              <a:latin typeface="Cambria"/>
              <a:cs typeface="Cambria"/>
            </a:endParaRPr>
          </a:p>
        </p:txBody>
      </p:sp>
      <p:sp>
        <p:nvSpPr>
          <p:cNvPr id="7" name="Content Placeholder 6"/>
          <p:cNvSpPr>
            <a:spLocks noGrp="1"/>
          </p:cNvSpPr>
          <p:nvPr>
            <p:ph idx="1"/>
          </p:nvPr>
        </p:nvSpPr>
        <p:spPr>
          <a:xfrm>
            <a:off x="3838838" y="669322"/>
            <a:ext cx="5168303" cy="4373852"/>
          </a:xfrm>
        </p:spPr>
        <p:txBody>
          <a:bodyPr>
            <a:noAutofit/>
          </a:bodyPr>
          <a:lstStyle/>
          <a:p>
            <a:pPr marL="0" indent="0">
              <a:buNone/>
            </a:pPr>
            <a:r>
              <a:rPr lang="en-GB" sz="900" b="1" dirty="0"/>
              <a:t>Sunday, March 17</a:t>
            </a:r>
            <a:r>
              <a:rPr lang="en-GB" sz="900" b="1" baseline="30000" dirty="0"/>
              <a:t>th</a:t>
            </a:r>
            <a:r>
              <a:rPr lang="en-GB" sz="900" b="1" dirty="0"/>
              <a:t>  </a:t>
            </a:r>
            <a:endParaRPr lang="en-AU" sz="900" dirty="0"/>
          </a:p>
          <a:p>
            <a:pPr marL="0" indent="0">
              <a:buNone/>
            </a:pPr>
            <a:r>
              <a:rPr lang="en-GB" sz="900" dirty="0"/>
              <a:t>Lost track of dates, but think the last correct. Tragedy all along the line. At lunch, the day before yesterday, poor Titus Oates said he couldn’t go on; he proposed we should leave him in his sleeping-bag. That we could not do, and induced him to come on, on the afternoon march. In spite of its awful nature for him he struggled on and we made a few miles. At night he was worse and we knew the end had come. </a:t>
            </a:r>
            <a:endParaRPr lang="en-AU" sz="900" dirty="0"/>
          </a:p>
          <a:p>
            <a:pPr marL="0" indent="0">
              <a:buNone/>
            </a:pPr>
            <a:r>
              <a:rPr lang="en-GB" sz="900" dirty="0"/>
              <a:t> </a:t>
            </a:r>
            <a:endParaRPr lang="en-AU" sz="900" dirty="0"/>
          </a:p>
          <a:p>
            <a:pPr marL="0" indent="0">
              <a:buNone/>
            </a:pPr>
            <a:r>
              <a:rPr lang="en-GB" sz="900" dirty="0"/>
              <a:t>Should this be found I want these facts recorded. Oates’ last thoughts were of his Mother, but immediately before he took pride in thinking that his regiment would be pleased with the bold way in which he met his death. We can testify to his bravery. He has borne intense suffering for weeks without complaint, and to the very last was able and willing to discuss outside subjects. He did not – would not – give up hope to the very end. He was a brave soul. This was the end. He slept through the night before last, hoping not to wake; but he woke in the morning – yesterday. It was blowing a blizzard. He said, ‘I am just going outside and may be some time.’ He went out into the blizzard and we have not seen him since. </a:t>
            </a:r>
            <a:endParaRPr lang="en-AU" sz="900" dirty="0"/>
          </a:p>
          <a:p>
            <a:pPr marL="0" indent="0">
              <a:buNone/>
            </a:pPr>
            <a:r>
              <a:rPr lang="en-GB" sz="900" dirty="0"/>
              <a:t> </a:t>
            </a:r>
            <a:endParaRPr lang="en-AU" sz="900" dirty="0"/>
          </a:p>
          <a:p>
            <a:pPr marL="0" indent="0">
              <a:buNone/>
            </a:pPr>
            <a:r>
              <a:rPr lang="en-GB" sz="900" dirty="0" smtClean="0"/>
              <a:t>I </a:t>
            </a:r>
            <a:r>
              <a:rPr lang="en-GB" sz="900" dirty="0"/>
              <a:t>take this opportunity of saying that we have stuck to our sick companions to the last. In case of Edgar Evans, when absolutely out of food and he lay insensible, the safety of the remainder seemed to demand his abandonment, but Providence mercifully removed him at this critical moment. He died a natural death, and we did not leave him till two hours after his death. We knew that poor Oates was walking to his death, but though we tried to dissuade him, we knew it was the act of a brave man and an English gentleman. We all hope to meet the end with a similar spirit, and assuredly the end is not far.  </a:t>
            </a:r>
            <a:endParaRPr lang="en-AU" sz="900" dirty="0"/>
          </a:p>
          <a:p>
            <a:pPr marL="0" indent="0">
              <a:buNone/>
            </a:pPr>
            <a:r>
              <a:rPr lang="en-GB" sz="900" dirty="0"/>
              <a:t>I can only write at lunch and then only occasionally. The cold is intense, -40º at midday. My companions are unendingly cheerful, but we are all on the verge of serious frostbites, and though we constantly talk of fetching through I don’t think anyone of us believes it in his heart.</a:t>
            </a:r>
            <a:endParaRPr lang="en-AU" sz="900" dirty="0"/>
          </a:p>
          <a:p>
            <a:pPr marL="0" indent="0">
              <a:buNone/>
            </a:pPr>
            <a:r>
              <a:rPr lang="en-GB" sz="900" b="1" dirty="0" err="1"/>
              <a:t>R.Scott</a:t>
            </a:r>
            <a:endParaRPr lang="en-AU" sz="900" dirty="0"/>
          </a:p>
          <a:p>
            <a:pPr marL="0" indent="0">
              <a:buNone/>
            </a:pPr>
            <a:endParaRPr lang="en-US" sz="900" dirty="0"/>
          </a:p>
        </p:txBody>
      </p:sp>
    </p:spTree>
    <p:extLst>
      <p:ext uri="{BB962C8B-B14F-4D97-AF65-F5344CB8AC3E}">
        <p14:creationId xmlns:p14="http://schemas.microsoft.com/office/powerpoint/2010/main" val="4529404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a </a:t>
            </a:r>
            <a:r>
              <a:rPr lang="en-US" sz="2400" dirty="0" smtClean="0"/>
              <a:t>letter to yourself to be read in 10 years from now. What do you want to achieve,, and </a:t>
            </a:r>
            <a:r>
              <a:rPr lang="en-US" sz="2400" smtClean="0"/>
              <a:t>how will </a:t>
            </a:r>
            <a:r>
              <a:rPr lang="en-US" sz="2400" dirty="0" smtClean="0"/>
              <a:t>you get there?</a:t>
            </a:r>
            <a:endParaRPr lang="en-US" dirty="0"/>
          </a:p>
        </p:txBody>
      </p:sp>
      <p:pic>
        <p:nvPicPr>
          <p:cNvPr id="4" name="Content Placeholder 3" descr="self worth.jpg"/>
          <p:cNvPicPr>
            <a:picLocks noGrp="1" noChangeAspect="1"/>
          </p:cNvPicPr>
          <p:nvPr>
            <p:ph idx="1"/>
          </p:nvPr>
        </p:nvPicPr>
        <p:blipFill>
          <a:blip r:embed="rId2">
            <a:extLst>
              <a:ext uri="{28A0092B-C50C-407E-A947-70E740481C1C}">
                <a14:useLocalDpi xmlns:a14="http://schemas.microsoft.com/office/drawing/2010/main" val="0"/>
              </a:ext>
            </a:extLst>
          </a:blip>
          <a:srcRect t="1965" b="1965"/>
          <a:stretch>
            <a:fillRect/>
          </a:stretch>
        </p:blipFill>
        <p:spPr/>
      </p:pic>
    </p:spTree>
    <p:extLst>
      <p:ext uri="{BB962C8B-B14F-4D97-AF65-F5344CB8AC3E}">
        <p14:creationId xmlns:p14="http://schemas.microsoft.com/office/powerpoint/2010/main" val="17033455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actising analysi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practising analysis.thmx</Template>
  <TotalTime>375</TotalTime>
  <Words>508</Words>
  <Application>Microsoft Macintosh PowerPoint</Application>
  <PresentationFormat>On-screen Show (16:10)</PresentationFormat>
  <Paragraphs>57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practising analysis</vt:lpstr>
      <vt:lpstr>Language building 4</vt:lpstr>
      <vt:lpstr>Homophones homo = same phones = sound  </vt:lpstr>
      <vt:lpstr>Rearrange into the right order</vt:lpstr>
      <vt:lpstr>Rearrange into the right order</vt:lpstr>
      <vt:lpstr>Past tense</vt:lpstr>
      <vt:lpstr> </vt:lpstr>
      <vt:lpstr>1. How cold was it at midday?    2. What was the name of the man who was dying?    3. Who were the young man’s last thoughts of?    4. Highlight short sentences – how do these add to the tone of the text?  (Write 1 PEE paragraph to explain.)    5. Find 4 words that create a dramatic  tone.    6. How far do you agree that Scott creates a feeling of hopelessness towards the end of his diary entry? In other words, prove why you have your opinion by explaining quotes </vt:lpstr>
      <vt:lpstr>Write a letter to yourself to be read in 10 years from now. What do you want to achieve,, and how will you get there?</vt:lpstr>
    </vt:vector>
  </TitlesOfParts>
  <Company>mosstribe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building 4</dc:title>
  <dc:creator>paul moss</dc:creator>
  <cp:lastModifiedBy>paul moss</cp:lastModifiedBy>
  <cp:revision>10</cp:revision>
  <dcterms:created xsi:type="dcterms:W3CDTF">2018-02-14T04:44:09Z</dcterms:created>
  <dcterms:modified xsi:type="dcterms:W3CDTF">2018-09-22T17:42:16Z</dcterms:modified>
</cp:coreProperties>
</file>