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56" r:id="rId4"/>
    <p:sldId id="257" r:id="rId5"/>
    <p:sldId id="259" r:id="rId6"/>
    <p:sldId id="258" r:id="rId7"/>
    <p:sldId id="261" r:id="rId8"/>
    <p:sldId id="260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60" d="100"/>
          <a:sy n="60" d="100"/>
        </p:scale>
        <p:origin x="-1616" y="-6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A5F50-BD55-4674-A290-BCBB57720965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2B314-74CA-4BCE-8C81-8A3BB0D9A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64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1= there, 2=There,</a:t>
            </a:r>
            <a:r>
              <a:rPr lang="en-US" baseline="0" dirty="0" smtClean="0"/>
              <a:t> 3=they’re, 4=their, 5=They’re, 6=their, 7=their, They’re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2B7DDF-760B-43C1-9437-062202E7015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470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C542-2159-401E-9DB7-0A5163A8C0B7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22CA-6C4A-4722-B9D9-419FEED67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94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C542-2159-401E-9DB7-0A5163A8C0B7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22CA-6C4A-4722-B9D9-419FEED67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09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C542-2159-401E-9DB7-0A5163A8C0B7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22CA-6C4A-4722-B9D9-419FEED67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31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D74534AB-7B0C-4CA4-8238-498BE701AF0C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0260392-BB27-427E-9074-B2F1E15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402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34AB-7B0C-4CA4-8238-498BE701AF0C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60392-BB27-427E-9074-B2F1E15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127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4534AB-7B0C-4CA4-8238-498BE701AF0C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0260392-BB27-427E-9074-B2F1E15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549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4534AB-7B0C-4CA4-8238-498BE701AF0C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0260392-BB27-427E-9074-B2F1E15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083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4534AB-7B0C-4CA4-8238-498BE701AF0C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0260392-BB27-427E-9074-B2F1E15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025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34AB-7B0C-4CA4-8238-498BE701AF0C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60392-BB27-427E-9074-B2F1E15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579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4534AB-7B0C-4CA4-8238-498BE701AF0C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0260392-BB27-427E-9074-B2F1E15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612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34AB-7B0C-4CA4-8238-498BE701AF0C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60392-BB27-427E-9074-B2F1E15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00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C542-2159-401E-9DB7-0A5163A8C0B7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22CA-6C4A-4722-B9D9-419FEED67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5128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4534AB-7B0C-4CA4-8238-498BE701AF0C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40260392-BB27-427E-9074-B2F1E15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991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34AB-7B0C-4CA4-8238-498BE701AF0C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60392-BB27-427E-9074-B2F1E15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206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4534AB-7B0C-4CA4-8238-498BE701AF0C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0260392-BB27-427E-9074-B2F1E15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8970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22/09/18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61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22/09/18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32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22/09/18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5527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22/09/18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6520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22/09/18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7758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22/09/18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6134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22/09/18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81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C542-2159-401E-9DB7-0A5163A8C0B7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22CA-6C4A-4722-B9D9-419FEED67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9678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22/09/18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8703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22/09/18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262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22/09/18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465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22/09/18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60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C542-2159-401E-9DB7-0A5163A8C0B7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22CA-6C4A-4722-B9D9-419FEED67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28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C542-2159-401E-9DB7-0A5163A8C0B7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22CA-6C4A-4722-B9D9-419FEED67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38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C542-2159-401E-9DB7-0A5163A8C0B7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22CA-6C4A-4722-B9D9-419FEED67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83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C542-2159-401E-9DB7-0A5163A8C0B7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22CA-6C4A-4722-B9D9-419FEED67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61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C542-2159-401E-9DB7-0A5163A8C0B7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22CA-6C4A-4722-B9D9-419FEED67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56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C542-2159-401E-9DB7-0A5163A8C0B7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B22CA-6C4A-4722-B9D9-419FEED67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73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0C542-2159-401E-9DB7-0A5163A8C0B7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B22CA-6C4A-4722-B9D9-419FEED67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61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534AB-7B0C-4CA4-8238-498BE701AF0C}" type="datetimeFigureOut">
              <a:rPr lang="en-GB" smtClean="0"/>
              <a:t>22/09/18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60392-BB27-427E-9074-B2F1E15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39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22/09/18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9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building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336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Homophones</a:t>
            </a:r>
            <a:br>
              <a:rPr lang="en-US" dirty="0" smtClean="0"/>
            </a:br>
            <a:r>
              <a:rPr lang="en-US" sz="2800" dirty="0" smtClean="0">
                <a:solidFill>
                  <a:schemeClr val="tx1"/>
                </a:solidFill>
              </a:rPr>
              <a:t>homo = the same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phone = sound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Which there/their/they’re is it?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Johnny went ……………….to get </a:t>
            </a:r>
            <a:r>
              <a:rPr lang="en-GB" dirty="0" smtClean="0"/>
              <a:t>some bread.</a:t>
            </a:r>
            <a:endParaRPr lang="en-GB" dirty="0"/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………….is no way I’m going to miss that English class. The teacher is awesome.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Can anyone see ……………….not good people.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The </a:t>
            </a:r>
            <a:r>
              <a:rPr lang="en-GB" dirty="0" smtClean="0"/>
              <a:t>managers </a:t>
            </a:r>
            <a:r>
              <a:rPr lang="en-GB" dirty="0"/>
              <a:t>expressed …………….</a:t>
            </a:r>
            <a:r>
              <a:rPr lang="en-GB" dirty="0" smtClean="0"/>
              <a:t>disgust </a:t>
            </a:r>
            <a:r>
              <a:rPr lang="en-GB" dirty="0"/>
              <a:t>at the </a:t>
            </a:r>
            <a:r>
              <a:rPr lang="en-GB" dirty="0" smtClean="0"/>
              <a:t>employees’ attitude.</a:t>
            </a:r>
            <a:endParaRPr lang="en-GB" dirty="0"/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…………..invulnerable to disease.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It is inconceivable that </a:t>
            </a:r>
            <a:r>
              <a:rPr lang="en-GB" dirty="0" smtClean="0"/>
              <a:t>……………country is under attack.</a:t>
            </a:r>
            <a:endParaRPr lang="en-GB" dirty="0"/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/>
              <a:t>Can’t </a:t>
            </a:r>
            <a:r>
              <a:rPr lang="en-GB" dirty="0"/>
              <a:t>you see </a:t>
            </a:r>
            <a:r>
              <a:rPr lang="en-GB" dirty="0" smtClean="0"/>
              <a:t>that ……………eyes are sneaky. …………….always furtively looking at us. </a:t>
            </a: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40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611106"/>
              </p:ext>
            </p:extLst>
          </p:nvPr>
        </p:nvGraphicFramePr>
        <p:xfrm>
          <a:off x="1355464" y="1653545"/>
          <a:ext cx="9789457" cy="3087651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632026">
                  <a:extLst>
                    <a:ext uri="{9D8B030D-6E8A-4147-A177-3AD203B41FA5}">
                      <a16:colId xmlns:a16="http://schemas.microsoft.com/office/drawing/2014/main" xmlns="" val="2834367620"/>
                    </a:ext>
                  </a:extLst>
                </a:gridCol>
                <a:gridCol w="2421513">
                  <a:extLst>
                    <a:ext uri="{9D8B030D-6E8A-4147-A177-3AD203B41FA5}">
                      <a16:colId xmlns:a16="http://schemas.microsoft.com/office/drawing/2014/main" xmlns="" val="2268611396"/>
                    </a:ext>
                  </a:extLst>
                </a:gridCol>
                <a:gridCol w="5735918">
                  <a:extLst>
                    <a:ext uri="{9D8B030D-6E8A-4147-A177-3AD203B41FA5}">
                      <a16:colId xmlns:a16="http://schemas.microsoft.com/office/drawing/2014/main" xmlns="" val="678962463"/>
                    </a:ext>
                  </a:extLst>
                </a:gridCol>
              </a:tblGrid>
              <a:tr h="427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Interminable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9024" marR="590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Never ending</a:t>
                      </a:r>
                      <a:endParaRPr lang="en-GB" sz="1800" b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9024" marR="590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The exam seemed interminable. </a:t>
                      </a:r>
                      <a:endParaRPr lang="en-GB" sz="1800" b="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9024" marR="59024" marT="0" marB="0"/>
                </a:tc>
                <a:extLst>
                  <a:ext uri="{0D108BD9-81ED-4DB2-BD59-A6C34878D82A}">
                    <a16:rowId xmlns:a16="http://schemas.microsoft.com/office/drawing/2014/main" xmlns="" val="2046150157"/>
                  </a:ext>
                </a:extLst>
              </a:tr>
              <a:tr h="427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Intransigent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9024" marR="590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Stubborn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9024" marR="590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Such intransigence will lead to loneliness. 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9024" marR="59024" marT="0" marB="0"/>
                </a:tc>
                <a:extLst>
                  <a:ext uri="{0D108BD9-81ED-4DB2-BD59-A6C34878D82A}">
                    <a16:rowId xmlns:a16="http://schemas.microsoft.com/office/drawing/2014/main" xmlns="" val="686361119"/>
                  </a:ext>
                </a:extLst>
              </a:tr>
              <a:tr h="427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Pallid</a:t>
                      </a:r>
                      <a:endParaRPr lang="en-GB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9024" marR="590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White, lacking energy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9024" marR="590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His pallid face gave away his fear. 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9024" marR="59024" marT="0" marB="0"/>
                </a:tc>
                <a:extLst>
                  <a:ext uri="{0D108BD9-81ED-4DB2-BD59-A6C34878D82A}">
                    <a16:rowId xmlns:a16="http://schemas.microsoft.com/office/drawing/2014/main" xmlns="" val="2702742922"/>
                  </a:ext>
                </a:extLst>
              </a:tr>
              <a:tr h="82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Profound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9024" marR="590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Deep understanding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9024" marR="590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Her words were profound, and everyone listened intently. 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9024" marR="59024" marT="0" marB="0"/>
                </a:tc>
                <a:extLst>
                  <a:ext uri="{0D108BD9-81ED-4DB2-BD59-A6C34878D82A}">
                    <a16:rowId xmlns:a16="http://schemas.microsoft.com/office/drawing/2014/main" xmlns="" val="739180621"/>
                  </a:ext>
                </a:extLst>
              </a:tr>
              <a:tr h="855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Plaintive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9024" marR="590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 sad melancholic cry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9024" marR="590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 plaintive cry of the young girl was enough for the guard to help her escape.</a:t>
                      </a:r>
                      <a:endParaRPr lang="en-GB" sz="1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9024" marR="59024" marT="0" marB="0"/>
                </a:tc>
                <a:extLst>
                  <a:ext uri="{0D108BD9-81ED-4DB2-BD59-A6C34878D82A}">
                    <a16:rowId xmlns:a16="http://schemas.microsoft.com/office/drawing/2014/main" xmlns="" val="280482427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64738" y="513169"/>
            <a:ext cx="73003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Write down the new vocab + the definition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Write out a new sentence to test your understanding of the word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81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vocab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Place the correct word in the appropriate sentence: </a:t>
            </a:r>
            <a:r>
              <a:rPr lang="en-GB" b="1" dirty="0"/>
              <a:t>attenuated, </a:t>
            </a:r>
            <a:r>
              <a:rPr lang="en-GB" b="1" dirty="0" smtClean="0"/>
              <a:t>profound, intransigent, interminable, plaintive, pallid , </a:t>
            </a:r>
            <a:r>
              <a:rPr lang="en-GB" b="1" dirty="0"/>
              <a:t>elegant, contrary</a:t>
            </a:r>
            <a:endParaRPr lang="en-GB" dirty="0"/>
          </a:p>
          <a:p>
            <a:pPr marL="342900" lvl="0" indent="-342900">
              <a:buFont typeface="+mj-lt"/>
              <a:buAutoNum type="arabicPeriod"/>
            </a:pPr>
            <a:r>
              <a:rPr lang="en-GB" dirty="0" smtClean="0"/>
              <a:t>What she said was so ……………that he immediately bought her book.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The advice seemed …………………, and he kept learning after every page.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……………to what some critics had said, the advice was incredibly helpful.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All other books on the subject now seemed …………., their advice and suggestions……………………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He decided he wouldn’t be so ……………..anymore, and be more open to the thoughts of others.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50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Homophones</a:t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homo = the same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phone = sound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618146" cy="5248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Two = number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Too = as well, or a quantity (there’s too much food)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To = preposition = tells you </a:t>
            </a:r>
            <a:r>
              <a:rPr lang="en-US" sz="3600" dirty="0" smtClean="0">
                <a:solidFill>
                  <a:srgbClr val="FF0000"/>
                </a:solidFill>
              </a:rPr>
              <a:t>where</a:t>
            </a:r>
            <a:r>
              <a:rPr lang="en-US" sz="3600" dirty="0" smtClean="0"/>
              <a:t> the subject of a sentence ends up  - I am going to the shop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783594" y="6193442"/>
            <a:ext cx="989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subject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846309" y="6051808"/>
            <a:ext cx="3083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the subject is going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278446" y="5821672"/>
            <a:ext cx="0" cy="3717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9507069" y="5821672"/>
            <a:ext cx="0" cy="3717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879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Homophones</a:t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homo = the same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phone = sound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300" u="sng" dirty="0" smtClean="0"/>
              <a:t>Focus </a:t>
            </a:r>
            <a:r>
              <a:rPr lang="en-GB" sz="4300" u="sng" dirty="0"/>
              <a:t>= to, too and two</a:t>
            </a:r>
            <a:endParaRPr lang="en-GB" sz="4300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Pick out the errors - there are 5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Walking too work made me nervous. It was my first day, and I knew it was vital that I made a good impression. There was just one problem, there was only one position available for the job role, yet to of us were on a trial basis. I needed too get this job, but first, a quick boost. I headed for a near-by coffee shop two grab my usual, a cappuccino and a blueberry muffin.</a:t>
            </a:r>
          </a:p>
          <a:p>
            <a:pPr marL="0" indent="0">
              <a:buNone/>
            </a:pPr>
            <a:r>
              <a:rPr lang="en-GB" dirty="0"/>
              <a:t>“That’s £6.70” the bored looking employee murmured. It seemed far two much, but I was worried that I would be late, so reluctantly handed over a crisp ten pound note and left with a slight lump in my throat, and not from the muffin...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17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94" y="2607022"/>
            <a:ext cx="12079706" cy="18765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94" y="116484"/>
            <a:ext cx="11343106" cy="20721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61842" y="4645212"/>
            <a:ext cx="79574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The author uses the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BC01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(LT)..................   </a:t>
            </a:r>
            <a:r>
              <a:rPr kumimoji="0" lang="is-I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E0204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’(Q).........................................’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to suggest </a:t>
            </a:r>
            <a:r>
              <a:rPr kumimoji="0" lang="is-I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(E)......................................................................................................................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B6F2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w</a:t>
            </a:r>
            <a:r>
              <a:rPr kumimoji="0" lang="is-I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B6F2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hich is (L) a harsh condition</a:t>
            </a:r>
            <a:r>
              <a:rPr kumimoji="0" lang="is-I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BC01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BC01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3137" y="4957011"/>
            <a:ext cx="2711116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Complete 3 of these</a:t>
            </a:r>
            <a:endParaRPr lang="en-GB" sz="3600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208421" y="5342021"/>
            <a:ext cx="753421" cy="160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659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 smtClean="0"/>
              <a:t>- Formality: Who’s the audience?</a:t>
            </a:r>
            <a:br>
              <a:rPr lang="en-GB" sz="2800" dirty="0" smtClean="0"/>
            </a:br>
            <a:r>
              <a:rPr lang="en-GB" sz="2800" dirty="0" smtClean="0"/>
              <a:t>- Subheadings </a:t>
            </a:r>
            <a:br>
              <a:rPr lang="en-GB" sz="2800" dirty="0" smtClean="0"/>
            </a:br>
            <a:r>
              <a:rPr lang="en-GB" sz="2800" dirty="0" smtClean="0"/>
              <a:t>- Polemic argument</a:t>
            </a:r>
            <a:br>
              <a:rPr lang="en-GB" sz="2800" dirty="0" smtClean="0"/>
            </a:br>
            <a:r>
              <a:rPr lang="en-GB" sz="2800" dirty="0" smtClean="0"/>
              <a:t>- Emotive words</a:t>
            </a:r>
            <a:br>
              <a:rPr lang="en-GB" sz="2800" dirty="0" smtClean="0"/>
            </a:br>
            <a:r>
              <a:rPr lang="en-GB" sz="2800" dirty="0"/>
              <a:t>- significant stats</a:t>
            </a:r>
            <a:br>
              <a:rPr lang="en-GB" sz="2800" dirty="0"/>
            </a:br>
            <a:r>
              <a:rPr lang="en-GB" sz="2800" dirty="0"/>
              <a:t>- use of experts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Write a leaflet in which you persuade people to be more environmentally friendly in their homes. </a:t>
            </a:r>
            <a:endParaRPr lang="en-AU" dirty="0" smtClean="0"/>
          </a:p>
          <a:p>
            <a:endParaRPr lang="en-AU" dirty="0"/>
          </a:p>
          <a:p>
            <a:pPr marL="0" indent="0">
              <a:buNone/>
            </a:pPr>
            <a:r>
              <a:rPr lang="en-AU" dirty="0" smtClean="0"/>
              <a:t>You should create at least 4 subheadings, and write @350 words in 30 minutes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50383" y="1794239"/>
            <a:ext cx="2775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Consider: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5268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actising analysis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ppt/theme/theme3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561</Words>
  <Application>Microsoft Macintosh PowerPoint</Application>
  <PresentationFormat>Custom</PresentationFormat>
  <Paragraphs>60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practising analysis</vt:lpstr>
      <vt:lpstr>Atlas</vt:lpstr>
      <vt:lpstr>Language building 2</vt:lpstr>
      <vt:lpstr>Homophones homo = the same phone = sound</vt:lpstr>
      <vt:lpstr>PowerPoint Presentation</vt:lpstr>
      <vt:lpstr>Building vocab</vt:lpstr>
      <vt:lpstr>Homophones homo = the same phone = sound</vt:lpstr>
      <vt:lpstr>Homophones homo = the same phone = sound</vt:lpstr>
      <vt:lpstr>PowerPoint Presentation</vt:lpstr>
      <vt:lpstr>- Formality: Who’s the audience? - Subheadings  - Polemic argument - Emotive words - significant stats - use of experts </vt:lpstr>
    </vt:vector>
  </TitlesOfParts>
  <Company>South Devon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building 2</dc:title>
  <dc:creator>Paul  Moss</dc:creator>
  <cp:lastModifiedBy>paul moss</cp:lastModifiedBy>
  <cp:revision>12</cp:revision>
  <dcterms:created xsi:type="dcterms:W3CDTF">2018-02-01T13:53:15Z</dcterms:created>
  <dcterms:modified xsi:type="dcterms:W3CDTF">2018-09-22T17:29:34Z</dcterms:modified>
</cp:coreProperties>
</file>