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064" y="-11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4E3108-68FB-384F-BF7A-68F7689EB320}" type="datetimeFigureOut">
              <a:rPr lang="en-US" smtClean="0"/>
              <a:t>22/09/18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119F2F-903D-E04F-9494-0FC36C5BB7BE}" type="slidenum">
              <a:rPr lang="en-US" smtClean="0"/>
              <a:t>‹#›</a:t>
            </a:fld>
            <a:endParaRPr lang="en-US"/>
          </a:p>
        </p:txBody>
      </p:sp>
    </p:spTree>
    <p:extLst>
      <p:ext uri="{BB962C8B-B14F-4D97-AF65-F5344CB8AC3E}">
        <p14:creationId xmlns:p14="http://schemas.microsoft.com/office/powerpoint/2010/main" val="38662034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He is a</a:t>
            </a:r>
            <a:r>
              <a:rPr lang="en-US" baseline="0" dirty="0" smtClean="0"/>
              <a:t> </a:t>
            </a:r>
            <a:r>
              <a:rPr lang="en-US" dirty="0" smtClean="0"/>
              <a:t>credible source because he was involved in making the site, and so his opinion is important</a:t>
            </a:r>
          </a:p>
          <a:p>
            <a:pPr marL="228600" indent="-228600">
              <a:buAutoNum type="arabicPeriod"/>
            </a:pPr>
            <a:r>
              <a:rPr lang="en-US" dirty="0" smtClean="0"/>
              <a:t>He knows it was based on a lie, and deliberately makes people addicted to the site</a:t>
            </a:r>
          </a:p>
          <a:p>
            <a:pPr marL="228600" indent="-228600">
              <a:buAutoNum type="arabicPeriod"/>
            </a:pPr>
            <a:r>
              <a:rPr lang="en-US" dirty="0" smtClean="0"/>
              <a:t>They get a release of dopamine from the like button</a:t>
            </a:r>
          </a:p>
          <a:p>
            <a:pPr marL="228600" indent="-228600">
              <a:buAutoNum type="arabicPeriod"/>
            </a:pPr>
            <a:r>
              <a:rPr lang="en-US" dirty="0" smtClean="0"/>
              <a:t>It </a:t>
            </a:r>
            <a:r>
              <a:rPr lang="en-US" dirty="0" err="1" smtClean="0"/>
              <a:t>emphasises</a:t>
            </a:r>
            <a:r>
              <a:rPr lang="en-US" dirty="0" smtClean="0"/>
              <a:t> the nastiness of the platform, as they knew it would affect people in a bad way, but did it anyway for money</a:t>
            </a:r>
          </a:p>
          <a:p>
            <a:pPr marL="228600" indent="-228600">
              <a:buAutoNum type="arabicPeriod"/>
            </a:pPr>
            <a:r>
              <a:rPr lang="en-US" dirty="0" smtClean="0"/>
              <a:t>To make the reader keep thinking about the argument</a:t>
            </a:r>
            <a:r>
              <a:rPr lang="en-US" baseline="0" dirty="0" smtClean="0"/>
              <a:t> after they finish reading</a:t>
            </a:r>
            <a:endParaRPr lang="en-US" dirty="0"/>
          </a:p>
        </p:txBody>
      </p:sp>
      <p:sp>
        <p:nvSpPr>
          <p:cNvPr id="4" name="Slide Number Placeholder 3"/>
          <p:cNvSpPr>
            <a:spLocks noGrp="1"/>
          </p:cNvSpPr>
          <p:nvPr>
            <p:ph type="sldNum" sz="quarter" idx="10"/>
          </p:nvPr>
        </p:nvSpPr>
        <p:spPr/>
        <p:txBody>
          <a:bodyPr/>
          <a:lstStyle/>
          <a:p>
            <a:fld id="{1B119F2F-903D-E04F-9494-0FC36C5BB7BE}" type="slidenum">
              <a:rPr lang="en-US" smtClean="0"/>
              <a:t>4</a:t>
            </a:fld>
            <a:endParaRPr lang="en-US"/>
          </a:p>
        </p:txBody>
      </p:sp>
    </p:spTree>
    <p:extLst>
      <p:ext uri="{BB962C8B-B14F-4D97-AF65-F5344CB8AC3E}">
        <p14:creationId xmlns:p14="http://schemas.microsoft.com/office/powerpoint/2010/main" val="322439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1"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9"/>
            <a:ext cx="6509936" cy="1311547"/>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2929701"/>
            <a:ext cx="6505070" cy="991940"/>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68CA0178-A073-9F4C-81A4-6CD2FED2A81D}" type="datetimeFigureOut">
              <a:rPr lang="en-US" smtClean="0"/>
              <a:t>22/09/18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9"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5"/>
            <a:ext cx="2625897" cy="1842331"/>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68CA0178-A073-9F4C-81A4-6CD2FED2A81D}" type="datetimeFigureOut">
              <a:rPr lang="en-US" smtClean="0"/>
              <a:t>22/09/18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2"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1" y="598834"/>
            <a:ext cx="4701467" cy="3942977"/>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68CA0178-A073-9F4C-81A4-6CD2FED2A81D}" type="datetimeFigureOut">
              <a:rPr lang="en-US" smtClean="0"/>
              <a:t>22/09/18</a:t>
            </a:fld>
            <a:endParaRPr lang="en-US"/>
          </a:p>
        </p:txBody>
      </p:sp>
      <p:sp>
        <p:nvSpPr>
          <p:cNvPr id="5" name="Footer Placeholder 4"/>
          <p:cNvSpPr>
            <a:spLocks noGrp="1"/>
          </p:cNvSpPr>
          <p:nvPr>
            <p:ph type="ftr" sz="quarter" idx="11"/>
          </p:nvPr>
        </p:nvSpPr>
        <p:spPr>
          <a:xfrm>
            <a:off x="603504" y="4670298"/>
            <a:ext cx="7941564" cy="240030"/>
          </a:xfrm>
        </p:spPr>
        <p:txBody>
          <a:body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9"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7" y="602389"/>
            <a:ext cx="4711405" cy="3936467"/>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68CA0178-A073-9F4C-81A4-6CD2FED2A81D}" type="datetimeFigureOut">
              <a:rPr lang="en-US" smtClean="0"/>
              <a:t>22/09/18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60"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3" y="2885138"/>
            <a:ext cx="4117667" cy="1037828"/>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68CA0178-A073-9F4C-81A4-6CD2FED2A81D}" type="datetimeFigureOut">
              <a:rPr lang="en-US" smtClean="0"/>
              <a:t>22/09/18</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9"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54753"/>
            <a:ext cx="2625621" cy="1852549"/>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0" y="602392"/>
            <a:ext cx="4702193" cy="1786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6" y="2754121"/>
            <a:ext cx="4704017" cy="178769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68CA0178-A073-9F4C-81A4-6CD2FED2A81D}" type="datetimeFigureOut">
              <a:rPr lang="en-US" smtClean="0"/>
              <a:t>22/09/18</a:t>
            </a:fld>
            <a:endParaRPr lang="en-US"/>
          </a:p>
        </p:txBody>
      </p:sp>
      <p:sp>
        <p:nvSpPr>
          <p:cNvPr id="6" name="Footer Placeholder 5"/>
          <p:cNvSpPr>
            <a:spLocks noGrp="1"/>
          </p:cNvSpPr>
          <p:nvPr>
            <p:ph type="ftr" sz="quarter" idx="11"/>
          </p:nvPr>
        </p:nvSpPr>
        <p:spPr>
          <a:xfrm>
            <a:off x="603504" y="4670298"/>
            <a:ext cx="7941564" cy="240030"/>
          </a:xfrm>
        </p:spPr>
        <p:txBody>
          <a:bodyPr/>
          <a:lstStyle/>
          <a:p>
            <a:endParaRPr lang="en-US"/>
          </a:p>
        </p:txBody>
      </p:sp>
      <p:sp>
        <p:nvSpPr>
          <p:cNvPr id="7" name="Slide Number Placeholder 6"/>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9"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772937"/>
            <a:ext cx="2625621" cy="1845373"/>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0" y="1116740"/>
            <a:ext cx="4698263" cy="12726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6" y="3263765"/>
            <a:ext cx="4699191" cy="127804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68CA0178-A073-9F4C-81A4-6CD2FED2A81D}" type="datetimeFigureOut">
              <a:rPr lang="en-US" smtClean="0"/>
              <a:t>22/09/18</a:t>
            </a:fld>
            <a:endParaRPr lang="en-US"/>
          </a:p>
        </p:txBody>
      </p:sp>
      <p:sp>
        <p:nvSpPr>
          <p:cNvPr id="8" name="Footer Placeholder 7"/>
          <p:cNvSpPr>
            <a:spLocks noGrp="1"/>
          </p:cNvSpPr>
          <p:nvPr>
            <p:ph type="ftr" sz="quarter" idx="11"/>
          </p:nvPr>
        </p:nvSpPr>
        <p:spPr>
          <a:xfrm>
            <a:off x="603504" y="4670298"/>
            <a:ext cx="7941564" cy="240030"/>
          </a:xfrm>
        </p:spPr>
        <p:txBody>
          <a:bodyPr/>
          <a:lstStyle/>
          <a:p>
            <a:endParaRPr lang="en-US"/>
          </a:p>
        </p:txBody>
      </p:sp>
      <p:sp>
        <p:nvSpPr>
          <p:cNvPr id="9" name="Slide Number Placeholder 8"/>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9"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5" y="1762444"/>
            <a:ext cx="2625897" cy="1842332"/>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68CA0178-A073-9F4C-81A4-6CD2FED2A81D}" type="datetimeFigureOut">
              <a:rPr lang="en-US" smtClean="0"/>
              <a:t>22/09/18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68CA0178-A073-9F4C-81A4-6CD2FED2A81D}" type="datetimeFigureOut">
              <a:rPr lang="en-US" smtClean="0"/>
              <a:t>22/09/18</a:t>
            </a:fld>
            <a:endParaRPr lang="en-US"/>
          </a:p>
        </p:txBody>
      </p:sp>
      <p:sp>
        <p:nvSpPr>
          <p:cNvPr id="3" name="Footer Placeholder 2"/>
          <p:cNvSpPr>
            <a:spLocks noGrp="1"/>
          </p:cNvSpPr>
          <p:nvPr>
            <p:ph type="ftr" sz="quarter" idx="11"/>
          </p:nvPr>
        </p:nvSpPr>
        <p:spPr>
          <a:xfrm>
            <a:off x="603504" y="4670298"/>
            <a:ext cx="7941564" cy="240030"/>
          </a:xfrm>
        </p:spPr>
        <p:txBody>
          <a:bodyPr/>
          <a:lstStyle/>
          <a:p>
            <a:endParaRPr lang="en-US"/>
          </a:p>
        </p:txBody>
      </p:sp>
      <p:sp>
        <p:nvSpPr>
          <p:cNvPr id="4" name="Slide Number Placeholder 3"/>
          <p:cNvSpPr>
            <a:spLocks noGrp="1"/>
          </p:cNvSpPr>
          <p:nvPr>
            <p:ph type="sldNum" sz="quarter" idx="12"/>
          </p:nvPr>
        </p:nvSpPr>
        <p:spPr>
          <a:xfrm>
            <a:off x="7852410"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9"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8CA0178-A073-9F4C-81A4-6CD2FED2A81D}" type="datetimeFigureOut">
              <a:rPr lang="en-US" smtClean="0"/>
              <a:t>22/09/18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49E7B-C58B-5348-8C40-8959E7B958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3"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3" y="1770191"/>
            <a:ext cx="4332485" cy="883524"/>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3" y="2658759"/>
            <a:ext cx="4332485" cy="955649"/>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68CA0178-A073-9F4C-81A4-6CD2FED2A81D}" type="datetimeFigureOut">
              <a:rPr lang="en-US" smtClean="0"/>
              <a:t>22/09/18</a:t>
            </a:fld>
            <a:endParaRPr lang="en-US"/>
          </a:p>
        </p:txBody>
      </p:sp>
      <p:sp>
        <p:nvSpPr>
          <p:cNvPr id="6" name="Footer Placeholder 5"/>
          <p:cNvSpPr>
            <a:spLocks noGrp="1"/>
          </p:cNvSpPr>
          <p:nvPr>
            <p:ph type="ftr" sz="quarter" idx="11"/>
          </p:nvPr>
        </p:nvSpPr>
        <p:spPr>
          <a:xfrm>
            <a:off x="603505" y="4670298"/>
            <a:ext cx="4456652" cy="240030"/>
          </a:xfrm>
        </p:spPr>
        <p:txBody>
          <a:bodyPr/>
          <a:lstStyle/>
          <a:p>
            <a:endParaRPr lang="en-US"/>
          </a:p>
        </p:txBody>
      </p:sp>
      <p:sp>
        <p:nvSpPr>
          <p:cNvPr id="7" name="Slide Number Placeholder 6"/>
          <p:cNvSpPr>
            <a:spLocks noGrp="1"/>
          </p:cNvSpPr>
          <p:nvPr>
            <p:ph type="sldNum" sz="quarter" idx="12"/>
          </p:nvPr>
        </p:nvSpPr>
        <p:spPr>
          <a:xfrm>
            <a:off x="4371283" y="240030"/>
            <a:ext cx="685800" cy="240030"/>
          </a:xfrm>
        </p:spPr>
        <p:txBody>
          <a:bodyPr/>
          <a:lstStyle/>
          <a:p>
            <a:fld id="{72C49E7B-C58B-5348-8C40-8959E7B958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8"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1000">
                <a:solidFill>
                  <a:schemeClr val="tx1">
                    <a:tint val="75000"/>
                  </a:schemeClr>
                </a:solidFill>
              </a:defRPr>
            </a:lvl1pPr>
          </a:lstStyle>
          <a:p>
            <a:fld id="{68CA0178-A073-9F4C-81A4-6CD2FED2A81D}" type="datetimeFigureOut">
              <a:rPr lang="en-US" smtClean="0"/>
              <a:t>22/09/18</a:t>
            </a:fld>
            <a:endParaRPr lang="en-US"/>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1000">
                <a:solidFill>
                  <a:schemeClr val="tx1">
                    <a:tint val="75000"/>
                  </a:schemeClr>
                </a:solidFill>
              </a:defRPr>
            </a:lvl1pPr>
          </a:lstStyle>
          <a:p>
            <a:fld id="{72C49E7B-C58B-5348-8C40-8959E7B958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s://www.axios.com/sean-parker-unloads-on-facebook-2508036343.htm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 </a:t>
            </a:r>
            <a:r>
              <a:rPr lang="en-US" smtClean="0"/>
              <a:t>building 15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875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PUNCTUATION </a:t>
            </a:r>
            <a:endParaRPr lang="en-US" sz="2800" dirty="0"/>
          </a:p>
        </p:txBody>
      </p:sp>
      <p:sp>
        <p:nvSpPr>
          <p:cNvPr id="3" name="Content Placeholder 2"/>
          <p:cNvSpPr>
            <a:spLocks noGrp="1"/>
          </p:cNvSpPr>
          <p:nvPr>
            <p:ph idx="1"/>
          </p:nvPr>
        </p:nvSpPr>
        <p:spPr>
          <a:xfrm>
            <a:off x="3583417" y="602389"/>
            <a:ext cx="5368839" cy="4289595"/>
          </a:xfrm>
        </p:spPr>
        <p:txBody>
          <a:bodyPr>
            <a:noAutofit/>
          </a:bodyPr>
          <a:lstStyle/>
          <a:p>
            <a:pPr marL="0" indent="0">
              <a:buNone/>
            </a:pPr>
            <a:r>
              <a:rPr lang="en-US" sz="1300" b="1" dirty="0" smtClean="0"/>
              <a:t>THESE PARAGRAPHS ARE </a:t>
            </a:r>
            <a:r>
              <a:rPr lang="en-US" sz="1300" b="1" dirty="0"/>
              <a:t>MISSING 7 FULL </a:t>
            </a:r>
            <a:r>
              <a:rPr lang="en-US" sz="1300" b="1" dirty="0" smtClean="0"/>
              <a:t>STOPS EACH. </a:t>
            </a:r>
            <a:r>
              <a:rPr lang="en-US" sz="1300" b="1" dirty="0"/>
              <a:t>Fill them in. Read it out loud </a:t>
            </a:r>
            <a:r>
              <a:rPr lang="en-US" sz="1300" b="1" dirty="0" smtClean="0"/>
              <a:t>to </a:t>
            </a:r>
            <a:r>
              <a:rPr lang="en-US" sz="1300" b="1" dirty="0"/>
              <a:t>see if it makes sense. </a:t>
            </a:r>
            <a:endParaRPr lang="en-AU" sz="1300" dirty="0"/>
          </a:p>
          <a:p>
            <a:pPr marL="0" indent="0">
              <a:buNone/>
            </a:pPr>
            <a:r>
              <a:rPr lang="en-US" sz="1300" dirty="0"/>
              <a:t>John felt a bit sick when he thought about all those squashed animals John couldn’t remember anything about squashed bones in the glamorous advert in the supermarket they even had a famous athlete eating them John decided to ask some questions about how the bones were squashed his research on the internet found some pretty horrible facts about how the animals were treated he was starting to have second thoughts about sausage rolls John’s friends just laughed at him </a:t>
            </a:r>
            <a:endParaRPr lang="en-AU" sz="1300" dirty="0"/>
          </a:p>
          <a:p>
            <a:pPr marL="0" indent="0">
              <a:buNone/>
            </a:pPr>
            <a:r>
              <a:rPr lang="en-US" sz="1300" dirty="0"/>
              <a:t> </a:t>
            </a:r>
            <a:endParaRPr lang="en-AU" sz="1300" dirty="0"/>
          </a:p>
          <a:p>
            <a:pPr marL="0" indent="0">
              <a:buNone/>
            </a:pPr>
            <a:r>
              <a:rPr lang="en-US" sz="1300" dirty="0"/>
              <a:t>Suddenly Steve </a:t>
            </a:r>
            <a:r>
              <a:rPr lang="en-US" sz="1300" dirty="0" err="1"/>
              <a:t>realised</a:t>
            </a:r>
            <a:r>
              <a:rPr lang="en-US" sz="1300" dirty="0"/>
              <a:t> that Hayley was getting closer could it be deliberate either way he was glad it was happening she looked even more beautiful than normal tonight, and he </a:t>
            </a:r>
            <a:r>
              <a:rPr lang="en-US" sz="1300" dirty="0" err="1"/>
              <a:t>realised</a:t>
            </a:r>
            <a:r>
              <a:rPr lang="en-US" sz="1300" dirty="0"/>
              <a:t> that he really really liked her he took a deep breath, thought about what could possibly go wrong even if she said no, and decided to take the plunge he made a direct line for her, but just as he was about to say hi, Johnny Wells, from </a:t>
            </a:r>
            <a:r>
              <a:rPr lang="en-US" sz="1300" dirty="0" err="1"/>
              <a:t>Oketown</a:t>
            </a:r>
            <a:r>
              <a:rPr lang="en-US" sz="1300" dirty="0"/>
              <a:t> High, tapped her on her shoulder Steve froze on the spot not again he thought   </a:t>
            </a:r>
            <a:endParaRPr lang="en-AU" sz="1300" dirty="0"/>
          </a:p>
          <a:p>
            <a:pPr marL="0" indent="0">
              <a:buNone/>
            </a:pPr>
            <a:endParaRPr lang="en-US" sz="1300" dirty="0"/>
          </a:p>
        </p:txBody>
      </p:sp>
    </p:spTree>
    <p:extLst>
      <p:ext uri="{BB962C8B-B14F-4D97-AF65-F5344CB8AC3E}">
        <p14:creationId xmlns:p14="http://schemas.microsoft.com/office/powerpoint/2010/main" val="33945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Spelling </a:t>
            </a:r>
            <a:endParaRPr lang="en-US" dirty="0"/>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GB" b="1" dirty="0"/>
              <a:t>Key vocab</a:t>
            </a:r>
            <a:endParaRPr lang="en-AU" dirty="0"/>
          </a:p>
          <a:p>
            <a:pPr marL="342900" indent="-342900">
              <a:buFont typeface="+mj-lt"/>
              <a:buAutoNum type="arabicPeriod"/>
            </a:pPr>
            <a:r>
              <a:rPr lang="en-GB" dirty="0"/>
              <a:t>Conscientious = being morally aware</a:t>
            </a:r>
            <a:endParaRPr lang="en-AU" dirty="0"/>
          </a:p>
          <a:p>
            <a:pPr marL="342900" indent="-342900">
              <a:buFont typeface="+mj-lt"/>
              <a:buAutoNum type="arabicPeriod"/>
            </a:pPr>
            <a:r>
              <a:rPr lang="en-GB" dirty="0"/>
              <a:t>Dopamine = chemical that provides joy</a:t>
            </a:r>
            <a:endParaRPr lang="en-AU" dirty="0"/>
          </a:p>
          <a:p>
            <a:pPr marL="342900" indent="-342900">
              <a:buFont typeface="+mj-lt"/>
              <a:buAutoNum type="arabicPeriod"/>
            </a:pPr>
            <a:r>
              <a:rPr lang="en-GB" dirty="0"/>
              <a:t>Validation = proved worthy</a:t>
            </a:r>
            <a:endParaRPr lang="en-AU" dirty="0"/>
          </a:p>
          <a:p>
            <a:pPr marL="342900" indent="-342900">
              <a:buFont typeface="+mj-lt"/>
              <a:buAutoNum type="arabicPeriod"/>
            </a:pPr>
            <a:r>
              <a:rPr lang="en-GB" dirty="0"/>
              <a:t>Exploiting = taking advantage of</a:t>
            </a:r>
            <a:endParaRPr lang="en-AU" dirty="0"/>
          </a:p>
          <a:p>
            <a:pPr marL="342900" indent="-342900">
              <a:buFont typeface="+mj-lt"/>
              <a:buAutoNum type="arabicPeriod"/>
            </a:pPr>
            <a:r>
              <a:rPr lang="en-GB" dirty="0"/>
              <a:t>Vulnerability = easily wounded or hurt</a:t>
            </a:r>
            <a:endParaRPr lang="en-AU" dirty="0"/>
          </a:p>
          <a:p>
            <a:pPr marL="342900" indent="-342900">
              <a:buFont typeface="+mj-lt"/>
              <a:buAutoNum type="arabicPeriod"/>
            </a:pPr>
            <a:r>
              <a:rPr lang="en-GB" dirty="0"/>
              <a:t>Recollections = memories</a:t>
            </a:r>
            <a:endParaRPr lang="en-AU" dirty="0"/>
          </a:p>
          <a:p>
            <a:pPr marL="342900" indent="-342900">
              <a:buFont typeface="+mj-lt"/>
              <a:buAutoNum type="arabicPeriod"/>
            </a:pPr>
            <a:r>
              <a:rPr lang="en-GB" dirty="0"/>
              <a:t>Optimize = creating the best conditions</a:t>
            </a:r>
            <a:endParaRPr lang="en-AU" dirty="0"/>
          </a:p>
          <a:p>
            <a:pPr marL="342900" indent="-342900">
              <a:buFont typeface="+mj-lt"/>
              <a:buAutoNum type="arabicPeriod"/>
            </a:pPr>
            <a:endParaRPr lang="en-US" dirty="0"/>
          </a:p>
        </p:txBody>
      </p:sp>
    </p:spTree>
    <p:extLst>
      <p:ext uri="{BB962C8B-B14F-4D97-AF65-F5344CB8AC3E}">
        <p14:creationId xmlns:p14="http://schemas.microsoft.com/office/powerpoint/2010/main" val="19175742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74" y="1144312"/>
            <a:ext cx="2624234" cy="572012"/>
          </a:xfrm>
        </p:spPr>
        <p:txBody>
          <a:bodyPr>
            <a:normAutofit fontScale="90000"/>
          </a:bodyPr>
          <a:lstStyle/>
          <a:p>
            <a:r>
              <a:rPr lang="en-US" sz="2800" dirty="0" smtClean="0"/>
              <a:t>Comprehension </a:t>
            </a:r>
            <a:endParaRPr lang="en-US" sz="2800" dirty="0"/>
          </a:p>
        </p:txBody>
      </p:sp>
      <p:sp>
        <p:nvSpPr>
          <p:cNvPr id="3" name="TextBox 2"/>
          <p:cNvSpPr txBox="1"/>
          <p:nvPr/>
        </p:nvSpPr>
        <p:spPr>
          <a:xfrm>
            <a:off x="666474" y="1690056"/>
            <a:ext cx="2801202" cy="2339101"/>
          </a:xfrm>
          <a:prstGeom prst="rect">
            <a:avLst/>
          </a:prstGeom>
          <a:noFill/>
        </p:spPr>
        <p:txBody>
          <a:bodyPr wrap="square" rtlCol="0">
            <a:spAutoFit/>
          </a:bodyPr>
          <a:lstStyle/>
          <a:p>
            <a:pPr marL="228600" indent="-228600">
              <a:buAutoNum type="arabicPeriod"/>
            </a:pPr>
            <a:r>
              <a:rPr lang="en-US" sz="1100" dirty="0" smtClean="0"/>
              <a:t>Why does the article include Sean Parker’s view?</a:t>
            </a:r>
          </a:p>
          <a:p>
            <a:pPr marL="228600" indent="-228600">
              <a:buAutoNum type="arabicPeriod"/>
            </a:pPr>
            <a:r>
              <a:rPr lang="en-US" sz="1100" dirty="0" smtClean="0"/>
              <a:t>Why does Sean regret his involvement in helping create Facebook?</a:t>
            </a:r>
            <a:r>
              <a:rPr lang="en-US" sz="1200" dirty="0" smtClean="0"/>
              <a:t> </a:t>
            </a:r>
          </a:p>
          <a:p>
            <a:pPr marL="228600" indent="-228600">
              <a:buAutoNum type="arabicPeriod"/>
            </a:pPr>
            <a:r>
              <a:rPr lang="en-US" sz="1100" dirty="0" smtClean="0"/>
              <a:t>How does he say people get addicted to social media?</a:t>
            </a:r>
          </a:p>
          <a:p>
            <a:pPr marL="228600" indent="-228600">
              <a:buAutoNum type="arabicPeriod"/>
            </a:pPr>
            <a:r>
              <a:rPr lang="en-US" sz="1100" dirty="0" smtClean="0"/>
              <a:t>Why is the line ‘And we did it anyway’ in its own paragraph?</a:t>
            </a:r>
          </a:p>
          <a:p>
            <a:pPr marL="228600" indent="-228600">
              <a:buAutoNum type="arabicPeriod"/>
            </a:pPr>
            <a:r>
              <a:rPr lang="en-US" sz="1100" dirty="0" smtClean="0"/>
              <a:t>Why does it end with a rhetorical question?</a:t>
            </a:r>
          </a:p>
          <a:p>
            <a:pPr marL="228600" indent="-228600">
              <a:buAutoNum type="arabicPeriod"/>
            </a:pPr>
            <a:endParaRPr lang="en-US" sz="1200" dirty="0" smtClean="0"/>
          </a:p>
          <a:p>
            <a:pPr marL="342900" indent="-342900">
              <a:buAutoNum type="arabicPeriod"/>
            </a:pPr>
            <a:endParaRPr lang="en-US" sz="1200" dirty="0"/>
          </a:p>
        </p:txBody>
      </p:sp>
      <p:sp>
        <p:nvSpPr>
          <p:cNvPr id="7" name="TextBox 6"/>
          <p:cNvSpPr txBox="1"/>
          <p:nvPr/>
        </p:nvSpPr>
        <p:spPr>
          <a:xfrm>
            <a:off x="3558388" y="696093"/>
            <a:ext cx="3909775" cy="461665"/>
          </a:xfrm>
          <a:prstGeom prst="rect">
            <a:avLst/>
          </a:prstGeom>
          <a:noFill/>
        </p:spPr>
        <p:txBody>
          <a:bodyPr wrap="square" rtlCol="0">
            <a:spAutoFit/>
          </a:bodyPr>
          <a:lstStyle/>
          <a:p>
            <a:r>
              <a:rPr lang="en-US" sz="1200" dirty="0"/>
              <a:t>Facebook and other Silicon Valley companies strive to keep users hooked. Does that make them </a:t>
            </a:r>
            <a:r>
              <a:rPr lang="en-US" sz="1200" dirty="0" smtClean="0"/>
              <a:t>evil</a:t>
            </a:r>
            <a:r>
              <a:rPr lang="en-AU" sz="1200" dirty="0" smtClean="0"/>
              <a:t>?</a:t>
            </a:r>
            <a:endParaRPr lang="en-US" sz="1200" dirty="0"/>
          </a:p>
        </p:txBody>
      </p:sp>
      <p:sp>
        <p:nvSpPr>
          <p:cNvPr id="9" name="TextBox 8"/>
          <p:cNvSpPr txBox="1"/>
          <p:nvPr/>
        </p:nvSpPr>
        <p:spPr>
          <a:xfrm>
            <a:off x="3558389" y="186365"/>
            <a:ext cx="3429144" cy="400110"/>
          </a:xfrm>
          <a:prstGeom prst="rect">
            <a:avLst/>
          </a:prstGeom>
          <a:noFill/>
        </p:spPr>
        <p:txBody>
          <a:bodyPr wrap="none" rtlCol="0">
            <a:spAutoFit/>
          </a:bodyPr>
          <a:lstStyle/>
          <a:p>
            <a:r>
              <a:rPr lang="en-US" sz="2000" dirty="0"/>
              <a:t>Addiction for Fun and Profit</a:t>
            </a:r>
            <a:r>
              <a:rPr lang="en-AU" sz="2000" dirty="0"/>
              <a:t> </a:t>
            </a:r>
            <a:endParaRPr lang="en-US" sz="2000" dirty="0"/>
          </a:p>
        </p:txBody>
      </p:sp>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7468164" y="117888"/>
            <a:ext cx="1355051" cy="993704"/>
          </a:xfrm>
          <a:prstGeom prst="rect">
            <a:avLst/>
          </a:prstGeom>
          <a:noFill/>
          <a:ln>
            <a:noFill/>
          </a:ln>
        </p:spPr>
      </p:pic>
      <p:sp>
        <p:nvSpPr>
          <p:cNvPr id="13" name="Rectangle 12"/>
          <p:cNvSpPr/>
          <p:nvPr/>
        </p:nvSpPr>
        <p:spPr>
          <a:xfrm>
            <a:off x="3467676" y="1168528"/>
            <a:ext cx="5394412" cy="4524314"/>
          </a:xfrm>
          <a:prstGeom prst="rect">
            <a:avLst/>
          </a:prstGeom>
        </p:spPr>
        <p:txBody>
          <a:bodyPr wrap="square">
            <a:spAutoFit/>
          </a:bodyPr>
          <a:lstStyle/>
          <a:p>
            <a:r>
              <a:rPr lang="en-US" sz="1200" dirty="0">
                <a:latin typeface="+mj-lt"/>
              </a:rPr>
              <a:t>You bet, says Sean Parker, who made a fortune as an early Facebook investor and its first president. In </a:t>
            </a:r>
            <a:r>
              <a:rPr lang="en-US" sz="1200" b="1" dirty="0">
                <a:latin typeface="+mj-lt"/>
                <a:hlinkClick r:id="rId4"/>
              </a:rPr>
              <a:t>an interview with Axios’ Mike Allen</a:t>
            </a:r>
            <a:r>
              <a:rPr lang="en-US" sz="1200" dirty="0">
                <a:latin typeface="+mj-lt"/>
              </a:rPr>
              <a:t> this week, Parker said that he has become something of a “conscientious objector” to social media. And he reflected with some regret on his own role in helping to mold the sort of company that Facebook would become.</a:t>
            </a:r>
            <a:endParaRPr lang="en-AU" sz="1200" dirty="0">
              <a:latin typeface="+mj-lt"/>
            </a:endParaRPr>
          </a:p>
          <a:p>
            <a:r>
              <a:rPr lang="en-US" sz="1200" dirty="0">
                <a:latin typeface="+mj-lt"/>
              </a:rPr>
              <a:t>“The thought process was all about, ‘How do we consume as much of your time and conscious attention as possible?” he said. “And that means that we need to sort of give you a little dopamine hit every once in a while, because someone liked or commented on a photo or a post or whatever, and that’s going to get you to contribute more content, and that’s going to get you more likes and comments. It’s a social validation feedback loop. … You’re exploiting a vulnerability in human psychology.”</a:t>
            </a:r>
            <a:endParaRPr lang="en-AU" sz="1200" dirty="0">
              <a:latin typeface="+mj-lt"/>
            </a:endParaRPr>
          </a:p>
          <a:p>
            <a:r>
              <a:rPr lang="en-US" sz="1200" dirty="0">
                <a:latin typeface="+mj-lt"/>
              </a:rPr>
              <a:t>Parker went on: “I think the inventors, creators—it’s me, it’s Mark [</a:t>
            </a:r>
            <a:r>
              <a:rPr lang="en-US" sz="1200" dirty="0" err="1">
                <a:latin typeface="+mj-lt"/>
              </a:rPr>
              <a:t>Zuckerberg</a:t>
            </a:r>
            <a:r>
              <a:rPr lang="en-US" sz="1200" dirty="0">
                <a:latin typeface="+mj-lt"/>
              </a:rPr>
              <a:t>], it’s Kevin </a:t>
            </a:r>
            <a:r>
              <a:rPr lang="en-US" sz="1200" dirty="0" err="1">
                <a:latin typeface="+mj-lt"/>
              </a:rPr>
              <a:t>Systrom</a:t>
            </a:r>
            <a:r>
              <a:rPr lang="en-US" sz="1200" dirty="0">
                <a:latin typeface="+mj-lt"/>
              </a:rPr>
              <a:t> at </a:t>
            </a:r>
            <a:r>
              <a:rPr lang="en-US" sz="1200" dirty="0" err="1">
                <a:latin typeface="+mj-lt"/>
              </a:rPr>
              <a:t>Instagram</a:t>
            </a:r>
            <a:r>
              <a:rPr lang="en-US" sz="1200" dirty="0">
                <a:latin typeface="+mj-lt"/>
              </a:rPr>
              <a:t>, it’s all of these people—understood this, consciously. And we did it anyway.</a:t>
            </a:r>
            <a:r>
              <a:rPr lang="en-US" sz="1200" dirty="0" smtClean="0">
                <a:latin typeface="+mj-lt"/>
              </a:rPr>
              <a:t>”</a:t>
            </a:r>
          </a:p>
          <a:p>
            <a:r>
              <a:rPr lang="en-US" sz="1200" dirty="0" smtClean="0">
                <a:latin typeface="+mj-lt"/>
              </a:rPr>
              <a:t>Parker’s comments </a:t>
            </a:r>
            <a:r>
              <a:rPr lang="en-US" sz="1200" dirty="0">
                <a:latin typeface="+mj-lt"/>
              </a:rPr>
              <a:t>are instructive because they undercut the company’s claims to be driven by the lofty mission of making the world open and connected—or as the latest version has it, </a:t>
            </a:r>
            <a:r>
              <a:rPr lang="en-US" sz="1200" b="1" dirty="0">
                <a:latin typeface="+mj-lt"/>
              </a:rPr>
              <a:t>building community and bringing the world closer together</a:t>
            </a:r>
            <a:r>
              <a:rPr lang="en-US" sz="1200" u="sng" dirty="0" smtClean="0">
                <a:latin typeface="+mj-lt"/>
              </a:rPr>
              <a:t>. </a:t>
            </a:r>
            <a:r>
              <a:rPr lang="en-US" sz="1200" dirty="0">
                <a:latin typeface="+mj-lt"/>
              </a:rPr>
              <a:t>They also raise a deeper question: Is it wrong to build products with the goal of making them addictive? And if so, does that make social media companies that optimize for things like “time spent” and “engagement,” well, evil?</a:t>
            </a:r>
            <a:endParaRPr lang="en-AU" sz="1200" dirty="0">
              <a:latin typeface="+mj-lt"/>
            </a:endParaRPr>
          </a:p>
          <a:p>
            <a:endParaRPr lang="en-AU" sz="1200" dirty="0">
              <a:latin typeface="+mj-lt"/>
            </a:endParaRPr>
          </a:p>
          <a:p>
            <a:endParaRPr lang="en-US" sz="1200" dirty="0" smtClean="0">
              <a:latin typeface="+mj-lt"/>
            </a:endParaRPr>
          </a:p>
          <a:p>
            <a:endParaRPr lang="en-AU" sz="1200" dirty="0">
              <a:latin typeface="+mj-lt"/>
            </a:endParaRPr>
          </a:p>
        </p:txBody>
      </p:sp>
      <p:sp>
        <p:nvSpPr>
          <p:cNvPr id="14" name="Rectangle 13"/>
          <p:cNvSpPr/>
          <p:nvPr/>
        </p:nvSpPr>
        <p:spPr>
          <a:xfrm>
            <a:off x="148125" y="3807176"/>
            <a:ext cx="3142583" cy="1277273"/>
          </a:xfrm>
          <a:prstGeom prst="rect">
            <a:avLst/>
          </a:prstGeom>
          <a:solidFill>
            <a:schemeClr val="bg1">
              <a:lumMod val="85000"/>
            </a:schemeClr>
          </a:solidFill>
        </p:spPr>
        <p:txBody>
          <a:bodyPr wrap="square">
            <a:spAutoFit/>
          </a:bodyPr>
          <a:lstStyle/>
          <a:p>
            <a:r>
              <a:rPr lang="en-GB" sz="1100" b="1" dirty="0"/>
              <a:t>Key vocab</a:t>
            </a:r>
            <a:endParaRPr lang="en-AU" sz="1100" dirty="0"/>
          </a:p>
          <a:p>
            <a:r>
              <a:rPr lang="en-GB" sz="1100" dirty="0"/>
              <a:t>Conscientious = being morally aware</a:t>
            </a:r>
            <a:endParaRPr lang="en-AU" sz="1100" dirty="0"/>
          </a:p>
          <a:p>
            <a:r>
              <a:rPr lang="en-GB" sz="1100" dirty="0"/>
              <a:t>Dopamine = chemical that provides joy</a:t>
            </a:r>
            <a:endParaRPr lang="en-AU" sz="1100" dirty="0"/>
          </a:p>
          <a:p>
            <a:r>
              <a:rPr lang="en-GB" sz="1100" dirty="0"/>
              <a:t>Validation = proved worthy</a:t>
            </a:r>
            <a:endParaRPr lang="en-AU" sz="1100" dirty="0"/>
          </a:p>
          <a:p>
            <a:r>
              <a:rPr lang="en-GB" sz="1100" dirty="0"/>
              <a:t>Exploiting = taking advantage of</a:t>
            </a:r>
            <a:endParaRPr lang="en-AU" sz="1100" dirty="0"/>
          </a:p>
          <a:p>
            <a:r>
              <a:rPr lang="en-GB" sz="1100" dirty="0"/>
              <a:t>Vulnerability = easily wounded or </a:t>
            </a:r>
            <a:r>
              <a:rPr lang="en-GB" sz="1100" dirty="0" smtClean="0"/>
              <a:t>hurt</a:t>
            </a:r>
            <a:endParaRPr lang="en-AU" sz="1100" dirty="0"/>
          </a:p>
          <a:p>
            <a:r>
              <a:rPr lang="en-GB" sz="1100" dirty="0"/>
              <a:t>Optimize = creating the best conditions</a:t>
            </a:r>
            <a:endParaRPr lang="en-AU" sz="1100" dirty="0"/>
          </a:p>
        </p:txBody>
      </p:sp>
    </p:spTree>
    <p:extLst>
      <p:ext uri="{BB962C8B-B14F-4D97-AF65-F5344CB8AC3E}">
        <p14:creationId xmlns:p14="http://schemas.microsoft.com/office/powerpoint/2010/main" val="8151752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Transactional writing</a:t>
            </a:r>
            <a:endParaRPr lang="en-US" sz="3200" dirty="0"/>
          </a:p>
        </p:txBody>
      </p:sp>
      <p:sp>
        <p:nvSpPr>
          <p:cNvPr id="3" name="Content Placeholder 2"/>
          <p:cNvSpPr>
            <a:spLocks noGrp="1"/>
          </p:cNvSpPr>
          <p:nvPr>
            <p:ph idx="1"/>
          </p:nvPr>
        </p:nvSpPr>
        <p:spPr/>
        <p:txBody>
          <a:bodyPr/>
          <a:lstStyle/>
          <a:p>
            <a:r>
              <a:rPr lang="en-US" dirty="0" smtClean="0"/>
              <a:t>Design and create a leaflet assisting young people to be aware of the traps of social media. </a:t>
            </a:r>
          </a:p>
          <a:p>
            <a:r>
              <a:rPr lang="en-US" dirty="0" smtClean="0"/>
              <a:t> Your leaflet should contain a catchy title, at least 3 headings, a polemic argument, and at least 300 words of information.</a:t>
            </a:r>
            <a:endParaRPr lang="en-US" dirty="0"/>
          </a:p>
        </p:txBody>
      </p:sp>
      <p:sp>
        <p:nvSpPr>
          <p:cNvPr id="4" name="TextBox 3"/>
          <p:cNvSpPr txBox="1"/>
          <p:nvPr/>
        </p:nvSpPr>
        <p:spPr>
          <a:xfrm>
            <a:off x="4172709" y="4013672"/>
            <a:ext cx="3524773" cy="738664"/>
          </a:xfrm>
          <a:prstGeom prst="rect">
            <a:avLst/>
          </a:prstGeom>
          <a:solidFill>
            <a:srgbClr val="D9D9D9"/>
          </a:solidFill>
        </p:spPr>
        <p:txBody>
          <a:bodyPr wrap="square" rtlCol="0">
            <a:spAutoFit/>
          </a:bodyPr>
          <a:lstStyle/>
          <a:p>
            <a:r>
              <a:rPr lang="en-US" sz="1400" dirty="0" smtClean="0"/>
              <a:t>Polemic argument = presenting the other person’s or a conflicting argument in order to argue against it. </a:t>
            </a:r>
            <a:endParaRPr lang="en-US" sz="1400" dirty="0"/>
          </a:p>
        </p:txBody>
      </p:sp>
    </p:spTree>
    <p:extLst>
      <p:ext uri="{BB962C8B-B14F-4D97-AF65-F5344CB8AC3E}">
        <p14:creationId xmlns:p14="http://schemas.microsoft.com/office/powerpoint/2010/main" val="32631186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actising analysis">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practising analysis.thmx</Template>
  <TotalTime>68</TotalTime>
  <Words>721</Words>
  <Application>Microsoft Macintosh PowerPoint</Application>
  <PresentationFormat>On-screen Show (16:9)</PresentationFormat>
  <Paragraphs>45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practising analysis</vt:lpstr>
      <vt:lpstr>Language building 15</vt:lpstr>
      <vt:lpstr>PUNCTUATION </vt:lpstr>
      <vt:lpstr>Spelling </vt:lpstr>
      <vt:lpstr>Comprehension </vt:lpstr>
      <vt:lpstr>Transactional writing</vt:lpstr>
    </vt:vector>
  </TitlesOfParts>
  <Company>mosstribe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building 13</dc:title>
  <dc:creator>paul moss</dc:creator>
  <cp:lastModifiedBy>paul moss</cp:lastModifiedBy>
  <cp:revision>15</cp:revision>
  <dcterms:created xsi:type="dcterms:W3CDTF">2018-04-29T12:10:56Z</dcterms:created>
  <dcterms:modified xsi:type="dcterms:W3CDTF">2018-09-22T17:31:16Z</dcterms:modified>
</cp:coreProperties>
</file>