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3A843F9F-98D3-4C43-8C80-17AFDAA7350B}"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893582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843F9F-98D3-4C43-8C80-17AFDAA7350B}" type="datetimeFigureOut">
              <a:rPr lang="en-GB" smtClean="0"/>
              <a:t>11/04/2018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284370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3A843F9F-98D3-4C43-8C80-17AFDAA7350B}"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171411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843F9F-98D3-4C43-8C80-17AFDAA7350B}" type="datetimeFigureOut">
              <a:rPr lang="en-GB" smtClean="0"/>
              <a:t>11/04/2018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329439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3A843F9F-98D3-4C43-8C80-17AFDAA7350B}" type="datetimeFigureOut">
              <a:rPr lang="en-GB" smtClean="0"/>
              <a:t>11/04/2018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235489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3A843F9F-98D3-4C43-8C80-17AFDAA7350B}" type="datetimeFigureOut">
              <a:rPr lang="en-GB" smtClean="0"/>
              <a:t>11/04/2018</a:t>
            </a:fld>
            <a:endParaRPr lang="en-GB"/>
          </a:p>
        </p:txBody>
      </p:sp>
      <p:sp>
        <p:nvSpPr>
          <p:cNvPr id="6" name="Footer Placeholder 5"/>
          <p:cNvSpPr>
            <a:spLocks noGrp="1"/>
          </p:cNvSpPr>
          <p:nvPr>
            <p:ph type="ftr" sz="quarter" idx="11"/>
          </p:nvPr>
        </p:nvSpPr>
        <p:spPr>
          <a:xfrm>
            <a:off x="804672" y="6227064"/>
            <a:ext cx="10588752" cy="320040"/>
          </a:xfrm>
        </p:spPr>
        <p:txBody>
          <a:bodyPr/>
          <a:lstStyle/>
          <a:p>
            <a:endParaRPr lang="en-GB"/>
          </a:p>
        </p:txBody>
      </p:sp>
      <p:sp>
        <p:nvSpPr>
          <p:cNvPr id="7" name="Slide Number Placeholder 6"/>
          <p:cNvSpPr>
            <a:spLocks noGrp="1"/>
          </p:cNvSpPr>
          <p:nvPr>
            <p:ph type="sldNum" sz="quarter" idx="12"/>
          </p:nvPr>
        </p:nvSpPr>
        <p:spPr>
          <a:xfrm>
            <a:off x="10469880"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2342400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3A843F9F-98D3-4C43-8C80-17AFDAA7350B}" type="datetimeFigureOut">
              <a:rPr lang="en-GB" smtClean="0"/>
              <a:t>11/04/2018</a:t>
            </a:fld>
            <a:endParaRPr lang="en-GB"/>
          </a:p>
        </p:txBody>
      </p:sp>
      <p:sp>
        <p:nvSpPr>
          <p:cNvPr id="8" name="Footer Placeholder 7"/>
          <p:cNvSpPr>
            <a:spLocks noGrp="1"/>
          </p:cNvSpPr>
          <p:nvPr>
            <p:ph type="ftr" sz="quarter" idx="11"/>
          </p:nvPr>
        </p:nvSpPr>
        <p:spPr>
          <a:xfrm>
            <a:off x="804672" y="6227064"/>
            <a:ext cx="10588752" cy="320040"/>
          </a:xfrm>
        </p:spPr>
        <p:txBody>
          <a:bodyPr/>
          <a:lstStyle/>
          <a:p>
            <a:endParaRPr lang="en-GB"/>
          </a:p>
        </p:txBody>
      </p:sp>
      <p:sp>
        <p:nvSpPr>
          <p:cNvPr id="9" name="Slide Number Placeholder 8"/>
          <p:cNvSpPr>
            <a:spLocks noGrp="1"/>
          </p:cNvSpPr>
          <p:nvPr>
            <p:ph type="sldNum" sz="quarter" idx="12"/>
          </p:nvPr>
        </p:nvSpPr>
        <p:spPr>
          <a:xfrm>
            <a:off x="10469880"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2249561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843F9F-98D3-4C43-8C80-17AFDAA7350B}" type="datetimeFigureOut">
              <a:rPr lang="en-GB" smtClean="0"/>
              <a:t>11/04/2018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56630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A843F9F-98D3-4C43-8C80-17AFDAA7350B}" type="datetimeFigureOut">
              <a:rPr lang="en-GB" smtClean="0"/>
              <a:t>11/04/2018</a:t>
            </a:fld>
            <a:endParaRPr lang="en-GB"/>
          </a:p>
        </p:txBody>
      </p:sp>
      <p:sp>
        <p:nvSpPr>
          <p:cNvPr id="3" name="Footer Placeholder 2"/>
          <p:cNvSpPr>
            <a:spLocks noGrp="1"/>
          </p:cNvSpPr>
          <p:nvPr>
            <p:ph type="ftr" sz="quarter" idx="11"/>
          </p:nvPr>
        </p:nvSpPr>
        <p:spPr>
          <a:xfrm>
            <a:off x="804672" y="6227064"/>
            <a:ext cx="10588752" cy="320040"/>
          </a:xfrm>
        </p:spPr>
        <p:txBody>
          <a:bodyPr/>
          <a:lstStyle/>
          <a:p>
            <a:endParaRPr lang="en-GB"/>
          </a:p>
        </p:txBody>
      </p:sp>
      <p:sp>
        <p:nvSpPr>
          <p:cNvPr id="4" name="Slide Number Placeholder 3"/>
          <p:cNvSpPr>
            <a:spLocks noGrp="1"/>
          </p:cNvSpPr>
          <p:nvPr>
            <p:ph type="sldNum" sz="quarter" idx="12"/>
          </p:nvPr>
        </p:nvSpPr>
        <p:spPr>
          <a:xfrm>
            <a:off x="10469880"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143492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843F9F-98D3-4C43-8C80-17AFDAA7350B}" type="datetimeFigureOut">
              <a:rPr lang="en-GB" smtClean="0"/>
              <a:t>11/04/2018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357940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3A843F9F-98D3-4C43-8C80-17AFDAA7350B}" type="datetimeFigureOut">
              <a:rPr lang="en-GB" smtClean="0"/>
              <a:t>11/04/2018</a:t>
            </a:fld>
            <a:endParaRPr lang="en-GB"/>
          </a:p>
        </p:txBody>
      </p:sp>
      <p:sp>
        <p:nvSpPr>
          <p:cNvPr id="6" name="Footer Placeholder 5"/>
          <p:cNvSpPr>
            <a:spLocks noGrp="1"/>
          </p:cNvSpPr>
          <p:nvPr>
            <p:ph type="ftr" sz="quarter" idx="11"/>
          </p:nvPr>
        </p:nvSpPr>
        <p:spPr>
          <a:xfrm>
            <a:off x="804672" y="6227064"/>
            <a:ext cx="5942203" cy="320040"/>
          </a:xfrm>
        </p:spPr>
        <p:txBody>
          <a:bodyPr/>
          <a:lstStyle/>
          <a:p>
            <a:endParaRPr lang="en-GB"/>
          </a:p>
        </p:txBody>
      </p:sp>
      <p:sp>
        <p:nvSpPr>
          <p:cNvPr id="7" name="Slide Number Placeholder 6"/>
          <p:cNvSpPr>
            <a:spLocks noGrp="1"/>
          </p:cNvSpPr>
          <p:nvPr>
            <p:ph type="sldNum" sz="quarter" idx="12"/>
          </p:nvPr>
        </p:nvSpPr>
        <p:spPr>
          <a:xfrm>
            <a:off x="5828377" y="320040"/>
            <a:ext cx="914400" cy="320040"/>
          </a:xfrm>
        </p:spPr>
        <p:txBody>
          <a:bodyPr/>
          <a:lstStyle/>
          <a:p>
            <a:fld id="{2D2C14AA-EF5A-4736-8AAC-99D7A796DA4D}" type="slidenum">
              <a:rPr lang="en-GB" smtClean="0"/>
              <a:t>‹#›</a:t>
            </a:fld>
            <a:endParaRPr lang="en-GB"/>
          </a:p>
        </p:txBody>
      </p:sp>
    </p:spTree>
    <p:extLst>
      <p:ext uri="{BB962C8B-B14F-4D97-AF65-F5344CB8AC3E}">
        <p14:creationId xmlns:p14="http://schemas.microsoft.com/office/powerpoint/2010/main" val="153866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3A843F9F-98D3-4C43-8C80-17AFDAA7350B}" type="datetimeFigureOut">
              <a:rPr lang="en-GB" smtClean="0"/>
              <a:t>11/04/2018</a:t>
            </a:fld>
            <a:endParaRPr lang="en-GB"/>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2D2C14AA-EF5A-4736-8AAC-99D7A796DA4D}" type="slidenum">
              <a:rPr lang="en-GB" smtClean="0"/>
              <a:t>‹#›</a:t>
            </a:fld>
            <a:endParaRPr lang="en-GB"/>
          </a:p>
        </p:txBody>
      </p:sp>
    </p:spTree>
    <p:extLst>
      <p:ext uri="{BB962C8B-B14F-4D97-AF65-F5344CB8AC3E}">
        <p14:creationId xmlns:p14="http://schemas.microsoft.com/office/powerpoint/2010/main" val="5145643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Ch</a:t>
            </a:r>
            <a:r>
              <a:rPr lang="en-US" dirty="0" smtClean="0"/>
              <a:t> 8</a:t>
            </a:r>
            <a:endParaRPr lang="en-GB" dirty="0"/>
          </a:p>
        </p:txBody>
      </p:sp>
      <p:sp>
        <p:nvSpPr>
          <p:cNvPr id="3" name="Subtitle 2"/>
          <p:cNvSpPr>
            <a:spLocks noGrp="1"/>
          </p:cNvSpPr>
          <p:nvPr>
            <p:ph type="subTitle" idx="1"/>
          </p:nvPr>
        </p:nvSpPr>
        <p:spPr/>
        <p:txBody>
          <a:bodyPr/>
          <a:lstStyle/>
          <a:p>
            <a:r>
              <a:rPr lang="en-US" dirty="0" smtClean="0"/>
              <a:t>Gift for the darkness</a:t>
            </a:r>
            <a:endParaRPr lang="en-GB" dirty="0"/>
          </a:p>
        </p:txBody>
      </p:sp>
    </p:spTree>
    <p:extLst>
      <p:ext uri="{BB962C8B-B14F-4D97-AF65-F5344CB8AC3E}">
        <p14:creationId xmlns:p14="http://schemas.microsoft.com/office/powerpoint/2010/main" val="1892585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Golding presents Jack as a frustrated, angry young boy. Discuss how this is developed through the story so far. </a:t>
            </a:r>
            <a:endParaRPr lang="en-GB" sz="2800" dirty="0"/>
          </a:p>
        </p:txBody>
      </p:sp>
      <p:sp>
        <p:nvSpPr>
          <p:cNvPr id="3" name="Content Placeholder 2"/>
          <p:cNvSpPr>
            <a:spLocks noGrp="1"/>
          </p:cNvSpPr>
          <p:nvPr>
            <p:ph idx="1"/>
          </p:nvPr>
        </p:nvSpPr>
        <p:spPr>
          <a:xfrm>
            <a:off x="4712043" y="953835"/>
            <a:ext cx="7274011" cy="5248622"/>
          </a:xfrm>
        </p:spPr>
        <p:txBody>
          <a:bodyPr>
            <a:noAutofit/>
          </a:bodyPr>
          <a:lstStyle/>
          <a:p>
            <a:pPr marL="0" indent="0">
              <a:buNone/>
            </a:pPr>
            <a:r>
              <a:rPr lang="en-US" sz="1100" b="1" dirty="0"/>
              <a:t>"All right then," he said in tones of deep meaning, and menace, "all right</a:t>
            </a:r>
            <a:r>
              <a:rPr lang="en-US" sz="1100" b="1" dirty="0" smtClean="0"/>
              <a:t>.“</a:t>
            </a:r>
            <a:r>
              <a:rPr lang="en-GB" sz="1100" b="1" dirty="0" smtClean="0"/>
              <a:t> </a:t>
            </a:r>
            <a:r>
              <a:rPr lang="en-US" sz="1100" b="1" dirty="0" smtClean="0"/>
              <a:t>He </a:t>
            </a:r>
            <a:r>
              <a:rPr lang="en-US" sz="1100" b="1" dirty="0"/>
              <a:t>held the conch against his chest with one hand and stabbed the air with his index finger.</a:t>
            </a:r>
            <a:endParaRPr lang="en-GB" sz="1100" b="1" dirty="0"/>
          </a:p>
          <a:p>
            <a:pPr marL="0" indent="0">
              <a:buNone/>
            </a:pPr>
            <a:r>
              <a:rPr lang="en-US" sz="1100" b="1" dirty="0" smtClean="0"/>
              <a:t>"</a:t>
            </a:r>
            <a:r>
              <a:rPr lang="en-US" sz="1100" b="1" dirty="0"/>
              <a:t>Who thinks Ralph oughtn't to be chief</a:t>
            </a:r>
            <a:r>
              <a:rPr lang="en-US" sz="1100" b="1" dirty="0" smtClean="0"/>
              <a:t>?“</a:t>
            </a:r>
            <a:r>
              <a:rPr lang="en-GB" sz="1100" b="1" dirty="0" smtClean="0"/>
              <a:t> </a:t>
            </a:r>
            <a:r>
              <a:rPr lang="en-US" sz="1100" b="1" dirty="0" smtClean="0"/>
              <a:t>He </a:t>
            </a:r>
            <a:r>
              <a:rPr lang="en-US" sz="1100" b="1" dirty="0"/>
              <a:t>looked expectantly at the boys ranged round, who had frozen. Under the palms there was deadly silence</a:t>
            </a:r>
            <a:r>
              <a:rPr lang="en-US" sz="1100" b="1" dirty="0" smtClean="0"/>
              <a:t>.“ Hands </a:t>
            </a:r>
            <a:r>
              <a:rPr lang="en-US" sz="1100" b="1" dirty="0"/>
              <a:t>up," said Jack strongly, "whoever wants Ralph not to be chief?"</a:t>
            </a:r>
            <a:endParaRPr lang="en-GB" sz="1100" b="1" dirty="0"/>
          </a:p>
          <a:p>
            <a:pPr marL="0" indent="0">
              <a:buNone/>
            </a:pPr>
            <a:r>
              <a:rPr lang="en-US" sz="1100" b="1" dirty="0" smtClean="0"/>
              <a:t>The </a:t>
            </a:r>
            <a:r>
              <a:rPr lang="en-US" sz="1100" b="1" dirty="0"/>
              <a:t>silence continued, breathless and heavy and full of shame. Slowly the red drained from Jack's cheeks, then came back with a painful rush. He licked his lips and turned his head at an angle, so that his gaze avoided the embarrassment of linking with another's eye.</a:t>
            </a:r>
            <a:endParaRPr lang="en-GB" sz="1100" b="1" dirty="0"/>
          </a:p>
          <a:p>
            <a:pPr marL="0" indent="0">
              <a:buNone/>
            </a:pPr>
            <a:r>
              <a:rPr lang="en-US" sz="1100" b="1" dirty="0" smtClean="0"/>
              <a:t>"</a:t>
            </a:r>
            <a:r>
              <a:rPr lang="en-US" sz="1100" b="1" dirty="0"/>
              <a:t>How many think-</a:t>
            </a:r>
            <a:r>
              <a:rPr lang="en-US" sz="1100" b="1" dirty="0" smtClean="0"/>
              <a:t>-“</a:t>
            </a:r>
            <a:r>
              <a:rPr lang="en-GB" sz="1100" b="1" dirty="0" smtClean="0"/>
              <a:t> </a:t>
            </a:r>
            <a:r>
              <a:rPr lang="en-US" sz="1100" b="1" dirty="0" smtClean="0"/>
              <a:t>His </a:t>
            </a:r>
            <a:r>
              <a:rPr lang="en-US" sz="1100" b="1" dirty="0"/>
              <a:t>voice tailed off. The hands that held the conch shook. He cleared his throat, and spoke loudly.</a:t>
            </a:r>
            <a:endParaRPr lang="en-GB" sz="1100" b="1" dirty="0"/>
          </a:p>
          <a:p>
            <a:pPr marL="0" indent="0">
              <a:buNone/>
            </a:pPr>
            <a:r>
              <a:rPr lang="en-US" sz="1100" b="1" dirty="0" smtClean="0"/>
              <a:t>"</a:t>
            </a:r>
            <a:r>
              <a:rPr lang="en-US" sz="1100" b="1" dirty="0"/>
              <a:t>All right then</a:t>
            </a:r>
            <a:r>
              <a:rPr lang="en-US" sz="1100" b="1" dirty="0" smtClean="0"/>
              <a:t>.“</a:t>
            </a:r>
            <a:r>
              <a:rPr lang="en-GB" sz="1100" b="1" dirty="0" smtClean="0"/>
              <a:t> </a:t>
            </a:r>
            <a:r>
              <a:rPr lang="en-US" sz="1100" b="1" dirty="0" smtClean="0"/>
              <a:t>He </a:t>
            </a:r>
            <a:r>
              <a:rPr lang="en-US" sz="1100" b="1" dirty="0"/>
              <a:t>laid the conch with great care in the grass at his feet. The humiliating tears were running from the corner of each eye</a:t>
            </a:r>
            <a:r>
              <a:rPr lang="en-US" sz="1100" b="1" dirty="0" smtClean="0"/>
              <a:t>.</a:t>
            </a:r>
            <a:r>
              <a:rPr lang="en-GB" sz="1100" b="1" dirty="0"/>
              <a:t> </a:t>
            </a:r>
            <a:r>
              <a:rPr lang="en-US" sz="1100" b="1" dirty="0" smtClean="0"/>
              <a:t>"</a:t>
            </a:r>
            <a:r>
              <a:rPr lang="en-US" sz="1100" b="1" dirty="0"/>
              <a:t>I'm not going to play any longer. Not with you."</a:t>
            </a:r>
            <a:endParaRPr lang="en-GB" sz="1100" b="1" dirty="0"/>
          </a:p>
          <a:p>
            <a:pPr marL="0" indent="0">
              <a:buNone/>
            </a:pPr>
            <a:r>
              <a:rPr lang="en-US" sz="1100" b="1" dirty="0" smtClean="0"/>
              <a:t>Most </a:t>
            </a:r>
            <a:r>
              <a:rPr lang="en-US" sz="1100" b="1" dirty="0"/>
              <a:t>of the boys were looking down now, at the grass or their feet. Jack cleared his throat again.</a:t>
            </a:r>
            <a:endParaRPr lang="en-GB" sz="1100" b="1" dirty="0"/>
          </a:p>
          <a:p>
            <a:pPr marL="0" indent="0">
              <a:buNone/>
            </a:pPr>
            <a:r>
              <a:rPr lang="en-US" sz="1100" b="1" dirty="0" smtClean="0"/>
              <a:t>"</a:t>
            </a:r>
            <a:r>
              <a:rPr lang="en-US" sz="1100" b="1" dirty="0"/>
              <a:t>I'm not going to be a part of Ralph's lot--"</a:t>
            </a:r>
            <a:endParaRPr lang="en-GB" sz="1100" b="1" dirty="0"/>
          </a:p>
          <a:p>
            <a:pPr marL="0" indent="0">
              <a:buNone/>
            </a:pPr>
            <a:r>
              <a:rPr lang="en-US" sz="1100" b="1" dirty="0" smtClean="0"/>
              <a:t>He </a:t>
            </a:r>
            <a:r>
              <a:rPr lang="en-US" sz="1100" b="1" dirty="0"/>
              <a:t>looked along the right-hand logs, numbering the hunters that had been a choir.</a:t>
            </a:r>
            <a:endParaRPr lang="en-GB" sz="1100" b="1" dirty="0"/>
          </a:p>
          <a:p>
            <a:pPr marL="0" indent="0">
              <a:buNone/>
            </a:pPr>
            <a:r>
              <a:rPr lang="en-US" sz="1100" b="1" dirty="0" smtClean="0"/>
              <a:t>"</a:t>
            </a:r>
            <a:r>
              <a:rPr lang="en-US" sz="1100" b="1" dirty="0"/>
              <a:t>I'm going off by myself. He can catch his own pigs. Anyone who wants to hunt when I do can come too."</a:t>
            </a:r>
            <a:endParaRPr lang="en-GB" sz="1100" b="1" dirty="0"/>
          </a:p>
          <a:p>
            <a:pPr marL="0" indent="0">
              <a:buNone/>
            </a:pPr>
            <a:r>
              <a:rPr lang="en-US" sz="1100" b="1" dirty="0" smtClean="0"/>
              <a:t>He </a:t>
            </a:r>
            <a:r>
              <a:rPr lang="en-US" sz="1100" b="1" dirty="0"/>
              <a:t>blundered out of the triangle toward the drop to the white sand.</a:t>
            </a:r>
            <a:endParaRPr lang="en-GB" sz="1100" b="1" dirty="0"/>
          </a:p>
          <a:p>
            <a:pPr marL="0" indent="0">
              <a:buNone/>
            </a:pPr>
            <a:r>
              <a:rPr lang="en-US" sz="1100" b="1" dirty="0" smtClean="0"/>
              <a:t>"</a:t>
            </a:r>
            <a:r>
              <a:rPr lang="en-US" sz="1100" b="1" dirty="0"/>
              <a:t>Jack!"</a:t>
            </a:r>
            <a:endParaRPr lang="en-GB" sz="1100" b="1" dirty="0"/>
          </a:p>
          <a:p>
            <a:pPr marL="0" indent="0">
              <a:buNone/>
            </a:pPr>
            <a:r>
              <a:rPr lang="en-US" sz="1100" b="1" dirty="0" smtClean="0"/>
              <a:t>Jack </a:t>
            </a:r>
            <a:r>
              <a:rPr lang="en-US" sz="1100" b="1" dirty="0"/>
              <a:t>turned and looked back at Ralph. For a moment he paused and then cried out, high-pitched, enraged.</a:t>
            </a:r>
            <a:endParaRPr lang="en-GB" sz="1100" b="1" dirty="0"/>
          </a:p>
          <a:p>
            <a:pPr marL="0" indent="0">
              <a:buNone/>
            </a:pPr>
            <a:r>
              <a:rPr lang="en-US" sz="1100" b="1" dirty="0" smtClean="0"/>
              <a:t>"--</a:t>
            </a:r>
            <a:r>
              <a:rPr lang="en-US" sz="1100" b="1" dirty="0"/>
              <a:t>No!"</a:t>
            </a:r>
            <a:endParaRPr lang="en-GB" sz="1100" b="1" dirty="0"/>
          </a:p>
          <a:p>
            <a:pPr marL="0" indent="0">
              <a:buNone/>
            </a:pPr>
            <a:endParaRPr lang="en-GB" sz="1100" b="1" dirty="0"/>
          </a:p>
        </p:txBody>
      </p:sp>
    </p:spTree>
    <p:extLst>
      <p:ext uri="{BB962C8B-B14F-4D97-AF65-F5344CB8AC3E}">
        <p14:creationId xmlns:p14="http://schemas.microsoft.com/office/powerpoint/2010/main" val="59408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Using this extract, and other sections of the story, discuss the suggestion that Piggy is very much a product of his environment. </a:t>
            </a:r>
            <a:endParaRPr lang="en-GB" sz="24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boys began to babble. Only Piggy could have the intellectual daring to suggest moving the fire from the mountain.</a:t>
            </a:r>
            <a:endParaRPr lang="en-GB" dirty="0"/>
          </a:p>
          <a:p>
            <a:pPr marL="0" indent="0">
              <a:buNone/>
            </a:pPr>
            <a:r>
              <a:rPr lang="en-US" dirty="0" smtClean="0"/>
              <a:t>"</a:t>
            </a:r>
            <a:r>
              <a:rPr lang="en-US" dirty="0"/>
              <a:t>So we'll have the fire down here," said Ralph. He looked about him. "We can build it just here between the bathing pool and the platform. Of course--"</a:t>
            </a:r>
            <a:endParaRPr lang="en-GB" dirty="0"/>
          </a:p>
          <a:p>
            <a:pPr marL="0" indent="0">
              <a:buNone/>
            </a:pPr>
            <a:r>
              <a:rPr lang="en-US" dirty="0" smtClean="0"/>
              <a:t>He </a:t>
            </a:r>
            <a:r>
              <a:rPr lang="en-US" dirty="0"/>
              <a:t>broke off, frowning, thinking the thing out, unconsciously tugging at the stub of a nail with his teeth.</a:t>
            </a:r>
            <a:endParaRPr lang="en-GB" dirty="0"/>
          </a:p>
          <a:p>
            <a:pPr marL="0" indent="0">
              <a:buNone/>
            </a:pPr>
            <a:r>
              <a:rPr lang="en-US" dirty="0" smtClean="0"/>
              <a:t>"</a:t>
            </a:r>
            <a:r>
              <a:rPr lang="en-US" dirty="0"/>
              <a:t>Of course the smoke won't show so much, not be seen so far away. But we needn't go near, near the--"</a:t>
            </a:r>
            <a:endParaRPr lang="en-GB" dirty="0"/>
          </a:p>
          <a:p>
            <a:pPr marL="0" indent="0">
              <a:buNone/>
            </a:pPr>
            <a:r>
              <a:rPr lang="en-US" dirty="0" smtClean="0"/>
              <a:t>The </a:t>
            </a:r>
            <a:r>
              <a:rPr lang="en-US" dirty="0"/>
              <a:t>others nodded in perfect comprehension. There would be no need to go near.</a:t>
            </a:r>
            <a:endParaRPr lang="en-GB" dirty="0"/>
          </a:p>
          <a:p>
            <a:pPr marL="0" indent="0">
              <a:buNone/>
            </a:pPr>
            <a:r>
              <a:rPr lang="en-US" dirty="0" smtClean="0"/>
              <a:t>"</a:t>
            </a:r>
            <a:r>
              <a:rPr lang="en-US" dirty="0"/>
              <a:t>We'll build the fire now."</a:t>
            </a:r>
            <a:endParaRPr lang="en-GB" dirty="0"/>
          </a:p>
          <a:p>
            <a:pPr marL="0" indent="0">
              <a:buNone/>
            </a:pPr>
            <a:r>
              <a:rPr lang="en-US" dirty="0" smtClean="0"/>
              <a:t>The </a:t>
            </a:r>
            <a:r>
              <a:rPr lang="en-US" dirty="0"/>
              <a:t>greatest ideas are the simplest. Now there was something to be done they worked with passion. Piggy was so full of delight and expanding liberty in Jack's departure, so full of pride in his contribution to the good of society, that he helped to fetch wood. The wood he fetched was close at hand, a fallen tree on the platform that they did not need for the assembly, yet to the others the sanctity of the platform had protected even what was useless there. Then the twins realized they would have a fire near them as a comfort in the night and this set a few </a:t>
            </a:r>
            <a:r>
              <a:rPr lang="en-US" dirty="0" err="1"/>
              <a:t>littluns</a:t>
            </a:r>
            <a:r>
              <a:rPr lang="en-US" dirty="0"/>
              <a:t> dancing and clapping hands.</a:t>
            </a:r>
            <a:endParaRPr lang="en-GB" dirty="0"/>
          </a:p>
          <a:p>
            <a:pPr marL="0" indent="0">
              <a:buNone/>
            </a:pPr>
            <a:endParaRPr lang="en-GB" dirty="0"/>
          </a:p>
        </p:txBody>
      </p:sp>
    </p:spTree>
    <p:extLst>
      <p:ext uri="{BB962C8B-B14F-4D97-AF65-F5344CB8AC3E}">
        <p14:creationId xmlns:p14="http://schemas.microsoft.com/office/powerpoint/2010/main" val="3626923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How does Golding use language to create a sense of drama in this section?</a:t>
            </a:r>
            <a:br>
              <a:rPr lang="en-US" sz="2400" dirty="0" smtClean="0"/>
            </a:br>
            <a:r>
              <a:rPr lang="en-US" sz="2400" dirty="0" smtClean="0"/>
              <a:t/>
            </a:r>
            <a:br>
              <a:rPr lang="en-US" sz="2400" dirty="0" smtClean="0"/>
            </a:br>
            <a:r>
              <a:rPr lang="en-US" sz="2000" dirty="0" smtClean="0"/>
              <a:t>- consider language use as well as character development.</a:t>
            </a:r>
            <a:endParaRPr lang="en-GB"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They surrounded the covert but the sow got away with the sting of another spear in her flank. The trailing butts hindered her and the sharp, cross-cut points were a torment. She blundered into a tree, forcing a spear still deeper; and after that any of the hunters could follow her easily by the drops of vivid blood. The afternoon wore on, hazy and dreadful with damp heat; the sow staggered her way ahead of them, bleeding and mad, and the hunters followed, wedded to her in lust, excited by the long chase and the dropped blood. They could see her now, nearly got up with her, but she spurted with her last strength and held ahead of them again. They were just behind her when she staggered into an open space where bright flowers grew and butterflies danced round each other and the air was hot and still.</a:t>
            </a:r>
            <a:endParaRPr lang="en-GB" dirty="0"/>
          </a:p>
          <a:p>
            <a:pPr marL="0" indent="0">
              <a:buNone/>
            </a:pPr>
            <a:r>
              <a:rPr lang="en-US" dirty="0" smtClean="0"/>
              <a:t>Here</a:t>
            </a:r>
            <a:r>
              <a:rPr lang="en-US" dirty="0"/>
              <a:t>, struck down by the heat, the sow fell and the hunters hurled themselves at her. This dreadful eruption from an unknown world made her frantic; she squealed and bucked and the air was full of sweat and noise and blood and terror. Roger ran round the heap, prodding with his spear whenever </a:t>
            </a:r>
            <a:r>
              <a:rPr lang="en-US" dirty="0" err="1"/>
              <a:t>pigflesh</a:t>
            </a:r>
            <a:r>
              <a:rPr lang="en-US" dirty="0"/>
              <a:t> appeared. Jack was on top of the sow, stabbing downward with his knife. Roger found a lodgment for his point and began to push till he was leaning with his whole weight. The spear moved forward inch by inch and the terrified squealing became a </a:t>
            </a:r>
            <a:r>
              <a:rPr lang="en-US" dirty="0" err="1"/>
              <a:t>highpitched</a:t>
            </a:r>
            <a:r>
              <a:rPr lang="en-US" dirty="0"/>
              <a:t> scream. Then Jack found the throat and the hot blood spouted over his hands. The sow collapsed under them and they were heavy and fulfilled upon her. The butterflies still danced, preoccupied in the center of the clearing.</a:t>
            </a:r>
            <a:endParaRPr lang="en-GB" dirty="0"/>
          </a:p>
          <a:p>
            <a:pPr marL="0" indent="0">
              <a:buNone/>
            </a:pPr>
            <a:endParaRPr lang="en-GB" dirty="0"/>
          </a:p>
        </p:txBody>
      </p:sp>
    </p:spTree>
    <p:extLst>
      <p:ext uri="{BB962C8B-B14F-4D97-AF65-F5344CB8AC3E}">
        <p14:creationId xmlns:p14="http://schemas.microsoft.com/office/powerpoint/2010/main" val="280657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Golding uses Simon to develop what?</a:t>
            </a:r>
            <a:br>
              <a:rPr lang="en-US" dirty="0" smtClean="0"/>
            </a:br>
            <a:r>
              <a:rPr lang="en-US" sz="2700" dirty="0"/>
              <a:t/>
            </a:r>
            <a:br>
              <a:rPr lang="en-US" sz="2700" dirty="0"/>
            </a:br>
            <a:r>
              <a:rPr lang="en-US" sz="2700" dirty="0" smtClean="0"/>
              <a:t>- consider his sensitivity in this scene as well as others</a:t>
            </a:r>
            <a:endParaRPr lang="en-GB" sz="2700" dirty="0"/>
          </a:p>
        </p:txBody>
      </p:sp>
      <p:sp>
        <p:nvSpPr>
          <p:cNvPr id="3" name="Content Placeholder 2"/>
          <p:cNvSpPr>
            <a:spLocks noGrp="1"/>
          </p:cNvSpPr>
          <p:nvPr>
            <p:ph idx="1"/>
          </p:nvPr>
        </p:nvSpPr>
        <p:spPr>
          <a:xfrm>
            <a:off x="4695568" y="803186"/>
            <a:ext cx="7389340" cy="5248622"/>
          </a:xfrm>
        </p:spPr>
        <p:txBody>
          <a:bodyPr>
            <a:noAutofit/>
          </a:bodyPr>
          <a:lstStyle/>
          <a:p>
            <a:pPr marL="0" indent="0">
              <a:buNone/>
            </a:pPr>
            <a:r>
              <a:rPr lang="en-US" sz="1400" dirty="0"/>
              <a:t>Simon stayed where he was, a small brown image, concealed by the leaves. Even if he shut his eyes the sow's head still remained like an after-image. The half-shut eyes were dim with the infinite cynicism of adult life. They assured Simon that everything was a bad business.</a:t>
            </a:r>
            <a:endParaRPr lang="en-GB" sz="1400" dirty="0"/>
          </a:p>
          <a:p>
            <a:pPr marL="0" indent="0">
              <a:buNone/>
            </a:pPr>
            <a:r>
              <a:rPr lang="en-US" sz="1400" dirty="0" smtClean="0"/>
              <a:t>"</a:t>
            </a:r>
            <a:r>
              <a:rPr lang="en-US" sz="1400" dirty="0"/>
              <a:t>I know that."</a:t>
            </a:r>
            <a:endParaRPr lang="en-GB" sz="1400" dirty="0"/>
          </a:p>
          <a:p>
            <a:pPr marL="0" indent="0">
              <a:buNone/>
            </a:pPr>
            <a:r>
              <a:rPr lang="en-US" sz="1400" dirty="0" smtClean="0"/>
              <a:t>Simon </a:t>
            </a:r>
            <a:r>
              <a:rPr lang="en-US" sz="1400" dirty="0"/>
              <a:t>discovered that he had spoken aloud. He opened his eyes quickly and there was the head grinning amusedly in the strange daylight, ignoring the flies, the spilled guts, even ignoring the indignity of being spiked on a </a:t>
            </a:r>
            <a:r>
              <a:rPr lang="en-US" sz="1400" dirty="0" smtClean="0"/>
              <a:t>stick…</a:t>
            </a:r>
            <a:endParaRPr lang="en-GB" sz="1400" dirty="0"/>
          </a:p>
          <a:p>
            <a:pPr marL="0" indent="0">
              <a:buNone/>
            </a:pPr>
            <a:r>
              <a:rPr lang="en-US" sz="1400" dirty="0" smtClean="0"/>
              <a:t>…Simon </a:t>
            </a:r>
            <a:r>
              <a:rPr lang="en-US" sz="1400" dirty="0"/>
              <a:t>looked up, feeling the weight of his wet hair, and gazed at the sky. Up there, for once, were clouds, great bulging towers that sprouted away over the island, grey and cream and copper-colored. The clouds were sitting on the land; they squeezed, produced moment by moment this close, tormenting heat. Even the butterflies deserted the open space where the obscene thing grinned and dripped. Simon lowered his head, carefully keeping his eyes shut, then sheltered them with his hand. There were no shadows under the trees but everywhere a pearly stillness, so that what was real seemed illusive and without definition. The pile of guts was a black blob of flies that buzzed like a saw. After a while these flies found Simon. Gorged, they alighted by his runnels of sweat and drank. They tickled under his nostrils and played leapfrog on his thighs. They were black and iridescent green and without number; and in front of Simon, the Lord of the Flies hung on his stick and grinned. At last Simon gave up and looked back; saw the white teeth and dim eyes, the blood--and his gaze was held by that ancient, inescapable recognition. In Simon's right temple, a pulse began to beat on the brain</a:t>
            </a:r>
            <a:r>
              <a:rPr lang="en-US" sz="1400" dirty="0" smtClean="0"/>
              <a:t>.</a:t>
            </a:r>
            <a:endParaRPr lang="en-GB" sz="1400" dirty="0"/>
          </a:p>
        </p:txBody>
      </p:sp>
    </p:spTree>
    <p:extLst>
      <p:ext uri="{BB962C8B-B14F-4D97-AF65-F5344CB8AC3E}">
        <p14:creationId xmlns:p14="http://schemas.microsoft.com/office/powerpoint/2010/main" val="1392283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is Jack losing it?</a:t>
            </a:r>
            <a:br>
              <a:rPr lang="en-US" dirty="0" smtClean="0"/>
            </a:br>
            <a:r>
              <a:rPr lang="en-US" dirty="0"/>
              <a:t/>
            </a:r>
            <a:br>
              <a:rPr lang="en-US" dirty="0"/>
            </a:br>
            <a:r>
              <a:rPr lang="en-US" sz="2200" dirty="0" smtClean="0"/>
              <a:t>Discuss this in terms of theme</a:t>
            </a:r>
            <a:endParaRPr lang="en-GB" sz="2200" dirty="0"/>
          </a:p>
        </p:txBody>
      </p:sp>
      <p:sp>
        <p:nvSpPr>
          <p:cNvPr id="3" name="Content Placeholder 2"/>
          <p:cNvSpPr>
            <a:spLocks noGrp="1"/>
          </p:cNvSpPr>
          <p:nvPr>
            <p:ph idx="1"/>
          </p:nvPr>
        </p:nvSpPr>
        <p:spPr>
          <a:xfrm>
            <a:off x="4687330" y="1124462"/>
            <a:ext cx="7504670" cy="5248622"/>
          </a:xfrm>
        </p:spPr>
        <p:txBody>
          <a:bodyPr>
            <a:noAutofit/>
          </a:bodyPr>
          <a:lstStyle/>
          <a:p>
            <a:pPr marL="0" indent="0">
              <a:buNone/>
            </a:pPr>
            <a:r>
              <a:rPr lang="en-US" sz="1400" dirty="0"/>
              <a:t>He turned toward the platform, feeling the need for ritual. First went Ralph, the white conch cradled, then Piggy very grave, then the twins, then the </a:t>
            </a:r>
            <a:r>
              <a:rPr lang="en-US" sz="1400" dirty="0" err="1"/>
              <a:t>littluns</a:t>
            </a:r>
            <a:r>
              <a:rPr lang="en-US" sz="1400" dirty="0"/>
              <a:t> and the others.</a:t>
            </a:r>
            <a:endParaRPr lang="en-GB" sz="1400" dirty="0"/>
          </a:p>
          <a:p>
            <a:pPr marL="0" indent="0">
              <a:buNone/>
            </a:pPr>
            <a:r>
              <a:rPr lang="en-US" sz="1400" dirty="0" smtClean="0"/>
              <a:t>"</a:t>
            </a:r>
            <a:r>
              <a:rPr lang="en-US" sz="1400" dirty="0"/>
              <a:t>Sit down all of you. They raided us for fire. They're having fun. But the--"</a:t>
            </a:r>
            <a:endParaRPr lang="en-GB" sz="1400" dirty="0"/>
          </a:p>
          <a:p>
            <a:pPr marL="0" indent="0">
              <a:buNone/>
            </a:pPr>
            <a:r>
              <a:rPr lang="en-US" sz="1400" dirty="0" smtClean="0"/>
              <a:t>Ralph </a:t>
            </a:r>
            <a:r>
              <a:rPr lang="en-US" sz="1400" dirty="0"/>
              <a:t>was puzzled by the shutter that flickered in his brain. There was something he wanted to say; then the shutter had come down.</a:t>
            </a:r>
            <a:endParaRPr lang="en-GB" sz="1400" dirty="0"/>
          </a:p>
          <a:p>
            <a:pPr marL="0" indent="0">
              <a:buNone/>
            </a:pPr>
            <a:r>
              <a:rPr lang="en-US" sz="1400" dirty="0" smtClean="0"/>
              <a:t>"</a:t>
            </a:r>
            <a:r>
              <a:rPr lang="en-US" sz="1400" dirty="0"/>
              <a:t>But the--"</a:t>
            </a:r>
            <a:endParaRPr lang="en-GB" sz="1400" dirty="0"/>
          </a:p>
          <a:p>
            <a:pPr marL="0" indent="0">
              <a:buNone/>
            </a:pPr>
            <a:r>
              <a:rPr lang="en-US" sz="1400" dirty="0" smtClean="0"/>
              <a:t>They </a:t>
            </a:r>
            <a:r>
              <a:rPr lang="en-US" sz="1400" dirty="0"/>
              <a:t>were regarding him gravely, not yet troubled by any doubts about his sufficiency. Ralph pushed the idiot hair out of his eyes and looked at Piggy.</a:t>
            </a:r>
            <a:endParaRPr lang="en-GB" sz="1400" dirty="0"/>
          </a:p>
          <a:p>
            <a:pPr marL="0" indent="0">
              <a:buNone/>
            </a:pPr>
            <a:r>
              <a:rPr lang="en-US" sz="1400" dirty="0" smtClean="0"/>
              <a:t>"</a:t>
            </a:r>
            <a:r>
              <a:rPr lang="en-US" sz="1400" dirty="0"/>
              <a:t>But the . . . oh . . . the fire! Of course, the fire!"</a:t>
            </a:r>
            <a:endParaRPr lang="en-GB" sz="1400" dirty="0"/>
          </a:p>
          <a:p>
            <a:pPr marL="0" indent="0">
              <a:buNone/>
            </a:pPr>
            <a:r>
              <a:rPr lang="en-US" sz="1400" dirty="0" smtClean="0"/>
              <a:t>He </a:t>
            </a:r>
            <a:r>
              <a:rPr lang="en-US" sz="1400" dirty="0"/>
              <a:t>started to laugh, then stopped and became fluent instead.</a:t>
            </a:r>
            <a:endParaRPr lang="en-GB" sz="1400" dirty="0"/>
          </a:p>
          <a:p>
            <a:pPr marL="0" indent="0">
              <a:buNone/>
            </a:pPr>
            <a:r>
              <a:rPr lang="en-US" sz="1400" dirty="0" smtClean="0"/>
              <a:t>"</a:t>
            </a:r>
            <a:r>
              <a:rPr lang="en-US" sz="1400" dirty="0"/>
              <a:t>The fire's the most important thing. Without the fire we can't be rescued. I'd like to put on war-paint and be a savage. But we must keep the fire burning. The fire's the most important thing on the island, because, because--"</a:t>
            </a:r>
            <a:endParaRPr lang="en-GB" sz="1400" dirty="0"/>
          </a:p>
          <a:p>
            <a:pPr marL="0" indent="0">
              <a:buNone/>
            </a:pPr>
            <a:r>
              <a:rPr lang="en-US" sz="1400" dirty="0" smtClean="0"/>
              <a:t>He </a:t>
            </a:r>
            <a:r>
              <a:rPr lang="en-US" sz="1400" dirty="0"/>
              <a:t>paused again and the silence became full of doubt and wonder.</a:t>
            </a:r>
            <a:endParaRPr lang="en-GB" sz="1400" dirty="0"/>
          </a:p>
          <a:p>
            <a:pPr marL="0" indent="0">
              <a:buNone/>
            </a:pPr>
            <a:r>
              <a:rPr lang="en-US" sz="1400" dirty="0" smtClean="0"/>
              <a:t>Piggy </a:t>
            </a:r>
            <a:r>
              <a:rPr lang="en-US" sz="1400" dirty="0"/>
              <a:t>whispered urgently. "Rescue."</a:t>
            </a:r>
            <a:endParaRPr lang="en-GB" sz="1400" dirty="0"/>
          </a:p>
          <a:p>
            <a:pPr marL="0" indent="0">
              <a:buNone/>
            </a:pPr>
            <a:r>
              <a:rPr lang="en-US" sz="1400" dirty="0" smtClean="0"/>
              <a:t>"</a:t>
            </a:r>
            <a:r>
              <a:rPr lang="en-US" sz="1400" dirty="0"/>
              <a:t>Oh yes. Without the fire we can't be rescued. So we must stay by the fire and make smoke."</a:t>
            </a:r>
            <a:endParaRPr lang="en-GB" sz="1400" dirty="0"/>
          </a:p>
          <a:p>
            <a:pPr marL="0" indent="0">
              <a:buNone/>
            </a:pPr>
            <a:r>
              <a:rPr lang="en-US" sz="1400" dirty="0" smtClean="0"/>
              <a:t>When </a:t>
            </a:r>
            <a:r>
              <a:rPr lang="en-US" sz="1400" dirty="0"/>
              <a:t>he stopped no one said anything. After the many brilliant speeches that had been made on this very spot Ralph's remarks seemed lame, even to the </a:t>
            </a:r>
            <a:r>
              <a:rPr lang="en-US" sz="1400" dirty="0" err="1"/>
              <a:t>littluns</a:t>
            </a:r>
            <a:r>
              <a:rPr lang="en-US" sz="1400" dirty="0"/>
              <a:t>.</a:t>
            </a:r>
            <a:endParaRPr lang="en-GB" sz="1400" dirty="0"/>
          </a:p>
          <a:p>
            <a:pPr marL="0" indent="0">
              <a:buNone/>
            </a:pPr>
            <a:endParaRPr lang="en-GB" sz="1400" dirty="0"/>
          </a:p>
        </p:txBody>
      </p:sp>
    </p:spTree>
    <p:extLst>
      <p:ext uri="{BB962C8B-B14F-4D97-AF65-F5344CB8AC3E}">
        <p14:creationId xmlns:p14="http://schemas.microsoft.com/office/powerpoint/2010/main" val="3343484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This section is incredibly important to the whole story. </a:t>
            </a:r>
            <a:br>
              <a:rPr lang="en-US" sz="2800" dirty="0" smtClean="0"/>
            </a:br>
            <a:r>
              <a:rPr lang="en-US" sz="2800" dirty="0"/>
              <a:t/>
            </a:r>
            <a:br>
              <a:rPr lang="en-US" sz="2800" dirty="0"/>
            </a:br>
            <a:r>
              <a:rPr lang="en-US" sz="2800" dirty="0" smtClean="0"/>
              <a:t>Explain why. </a:t>
            </a:r>
            <a:endParaRPr lang="en-GB" sz="2800" dirty="0"/>
          </a:p>
        </p:txBody>
      </p:sp>
      <p:sp>
        <p:nvSpPr>
          <p:cNvPr id="3" name="Content Placeholder 2"/>
          <p:cNvSpPr>
            <a:spLocks noGrp="1"/>
          </p:cNvSpPr>
          <p:nvPr>
            <p:ph idx="1"/>
          </p:nvPr>
        </p:nvSpPr>
        <p:spPr>
          <a:xfrm>
            <a:off x="4712043" y="1058559"/>
            <a:ext cx="7315200" cy="5248622"/>
          </a:xfrm>
        </p:spPr>
        <p:txBody>
          <a:bodyPr>
            <a:noAutofit/>
          </a:bodyPr>
          <a:lstStyle/>
          <a:p>
            <a:pPr marL="0" indent="0">
              <a:buNone/>
            </a:pPr>
            <a:r>
              <a:rPr lang="en-US" sz="900" b="1" dirty="0"/>
              <a:t>"You are a silly little boy," said the Lord of the Flies, "just an ignorant, silly little boy."</a:t>
            </a:r>
            <a:endParaRPr lang="en-GB" sz="900" b="1" dirty="0"/>
          </a:p>
          <a:p>
            <a:pPr marL="0" indent="0">
              <a:buNone/>
            </a:pPr>
            <a:r>
              <a:rPr lang="en-US" sz="900" b="1" dirty="0" smtClean="0"/>
              <a:t>Simon </a:t>
            </a:r>
            <a:r>
              <a:rPr lang="en-US" sz="900" b="1" dirty="0"/>
              <a:t>moved his swollen tongue but said nothing.</a:t>
            </a:r>
            <a:endParaRPr lang="en-GB" sz="900" b="1" dirty="0"/>
          </a:p>
          <a:p>
            <a:pPr marL="0" indent="0">
              <a:buNone/>
            </a:pPr>
            <a:r>
              <a:rPr lang="en-US" sz="900" b="1" dirty="0" smtClean="0"/>
              <a:t>"</a:t>
            </a:r>
            <a:r>
              <a:rPr lang="en-US" sz="900" b="1" dirty="0"/>
              <a:t>Don't you agree?" said the Lord of the Flies. "Aren't you just a silly little boy?"</a:t>
            </a:r>
            <a:endParaRPr lang="en-GB" sz="900" b="1" dirty="0"/>
          </a:p>
          <a:p>
            <a:pPr marL="0" indent="0">
              <a:buNone/>
            </a:pPr>
            <a:r>
              <a:rPr lang="en-US" sz="900" b="1" dirty="0" smtClean="0"/>
              <a:t>Simon </a:t>
            </a:r>
            <a:r>
              <a:rPr lang="en-US" sz="900" b="1" dirty="0"/>
              <a:t>answered him in the same silent voice.</a:t>
            </a:r>
            <a:endParaRPr lang="en-GB" sz="900" b="1" dirty="0"/>
          </a:p>
          <a:p>
            <a:pPr marL="0" indent="0">
              <a:buNone/>
            </a:pPr>
            <a:r>
              <a:rPr lang="en-US" sz="900" b="1" dirty="0" smtClean="0"/>
              <a:t>"</a:t>
            </a:r>
            <a:r>
              <a:rPr lang="en-US" sz="900" b="1" dirty="0"/>
              <a:t>Well then," said the Lord of the Flies, "you'd better run off and play with the others. They think you're batty. You don't want Ralph to think you're batty, do you? You like Ralph a lot, don't you? And Piggy, and Jack?"</a:t>
            </a:r>
            <a:endParaRPr lang="en-GB" sz="900" b="1" dirty="0"/>
          </a:p>
          <a:p>
            <a:pPr marL="0" indent="0">
              <a:buNone/>
            </a:pPr>
            <a:r>
              <a:rPr lang="en-US" sz="900" b="1" dirty="0" smtClean="0"/>
              <a:t>Simon's </a:t>
            </a:r>
            <a:r>
              <a:rPr lang="en-US" sz="900" b="1" dirty="0"/>
              <a:t>head was tilted slightly up. His eyes could not break away and the Lord of the Flies hung in space before him.</a:t>
            </a:r>
            <a:endParaRPr lang="en-GB" sz="900" b="1" dirty="0"/>
          </a:p>
          <a:p>
            <a:pPr marL="0" indent="0">
              <a:buNone/>
            </a:pPr>
            <a:r>
              <a:rPr lang="en-US" sz="900" b="1" dirty="0" smtClean="0"/>
              <a:t>"</a:t>
            </a:r>
            <a:r>
              <a:rPr lang="en-US" sz="900" b="1" dirty="0"/>
              <a:t>What are you doing out here all alone? Aren't you afraid of me?"</a:t>
            </a:r>
            <a:endParaRPr lang="en-GB" sz="900" b="1" dirty="0"/>
          </a:p>
          <a:p>
            <a:pPr marL="0" indent="0">
              <a:buNone/>
            </a:pPr>
            <a:r>
              <a:rPr lang="en-US" sz="900" b="1" dirty="0" smtClean="0"/>
              <a:t>Simon </a:t>
            </a:r>
            <a:r>
              <a:rPr lang="en-US" sz="900" b="1" dirty="0"/>
              <a:t>shook.</a:t>
            </a:r>
            <a:endParaRPr lang="en-GB" sz="900" b="1" dirty="0"/>
          </a:p>
          <a:p>
            <a:pPr marL="0" indent="0">
              <a:buNone/>
            </a:pPr>
            <a:r>
              <a:rPr lang="en-US" sz="900" b="1" dirty="0" smtClean="0"/>
              <a:t>"</a:t>
            </a:r>
            <a:r>
              <a:rPr lang="en-US" sz="900" b="1" dirty="0"/>
              <a:t>There isn't anyone to help you. Only me. And I'm the Beast."</a:t>
            </a:r>
            <a:endParaRPr lang="en-GB" sz="900" b="1" dirty="0"/>
          </a:p>
          <a:p>
            <a:pPr marL="0" indent="0">
              <a:buNone/>
            </a:pPr>
            <a:r>
              <a:rPr lang="en-US" sz="900" b="1" dirty="0" smtClean="0"/>
              <a:t>Simon's </a:t>
            </a:r>
            <a:r>
              <a:rPr lang="en-US" sz="900" b="1" dirty="0"/>
              <a:t>mouth labored, brought forth audible words.</a:t>
            </a:r>
            <a:endParaRPr lang="en-GB" sz="900" b="1" dirty="0"/>
          </a:p>
          <a:p>
            <a:pPr marL="0" indent="0">
              <a:buNone/>
            </a:pPr>
            <a:r>
              <a:rPr lang="en-US" sz="900" b="1" dirty="0" smtClean="0"/>
              <a:t>"</a:t>
            </a:r>
            <a:r>
              <a:rPr lang="en-US" sz="900" b="1" dirty="0"/>
              <a:t>Pig's head on a stick</a:t>
            </a:r>
            <a:r>
              <a:rPr lang="en-US" sz="900" b="1" dirty="0" smtClean="0"/>
              <a:t>.“</a:t>
            </a:r>
            <a:r>
              <a:rPr lang="en-GB" sz="900" b="1" dirty="0" smtClean="0"/>
              <a:t> </a:t>
            </a:r>
            <a:r>
              <a:rPr lang="en-US" sz="900" b="1" dirty="0" smtClean="0"/>
              <a:t>"</a:t>
            </a:r>
            <a:r>
              <a:rPr lang="en-US" sz="900" b="1" dirty="0"/>
              <a:t>Fancy thinking the Beast was something you could hunt and kill!" said the head. For a moment or two the forest and all the other dimly appreciated places echoed with the parody of laughter. "You knew, didn't you? I'm part of you? Close, close, close! I'm the reason why it's no go? Why things are what they are</a:t>
            </a:r>
            <a:r>
              <a:rPr lang="en-US" sz="900" b="1" dirty="0" smtClean="0"/>
              <a:t>?“</a:t>
            </a:r>
            <a:r>
              <a:rPr lang="en-GB" sz="900" b="1" dirty="0" smtClean="0"/>
              <a:t> </a:t>
            </a:r>
            <a:r>
              <a:rPr lang="en-US" sz="900" b="1" dirty="0" smtClean="0"/>
              <a:t>The </a:t>
            </a:r>
            <a:r>
              <a:rPr lang="en-US" sz="900" b="1" dirty="0"/>
              <a:t>laughter shivered again</a:t>
            </a:r>
            <a:r>
              <a:rPr lang="en-US" sz="900" b="1" dirty="0" smtClean="0"/>
              <a:t>. "</a:t>
            </a:r>
            <a:r>
              <a:rPr lang="en-US" sz="900" b="1" dirty="0"/>
              <a:t>Come now," said the Lord of the Flies. "Get back to the others and we'll forget the whole thing</a:t>
            </a:r>
            <a:r>
              <a:rPr lang="en-US" sz="900" b="1" dirty="0" smtClean="0"/>
              <a:t>.“</a:t>
            </a:r>
            <a:r>
              <a:rPr lang="en-GB" sz="900" b="1" dirty="0" smtClean="0"/>
              <a:t> </a:t>
            </a:r>
            <a:r>
              <a:rPr lang="en-US" sz="900" b="1" dirty="0" smtClean="0"/>
              <a:t>Simon's </a:t>
            </a:r>
            <a:r>
              <a:rPr lang="en-US" sz="900" b="1" dirty="0"/>
              <a:t>head wobbled. His eyes were half closed as though he were imitating the obscene thing on the stick. He knew that one of his times was coming on. The Lord of the Flies was expanding like a balloon</a:t>
            </a:r>
            <a:r>
              <a:rPr lang="en-US" sz="900" b="1" dirty="0" smtClean="0"/>
              <a:t>. "</a:t>
            </a:r>
            <a:r>
              <a:rPr lang="en-US" sz="900" b="1" dirty="0"/>
              <a:t>This is ridiculous. You know perfectly well you'll only meet me down there--so don't try to escape!"</a:t>
            </a:r>
            <a:endParaRPr lang="en-GB" sz="900" b="1" dirty="0"/>
          </a:p>
          <a:p>
            <a:pPr marL="0" indent="0">
              <a:buNone/>
            </a:pPr>
            <a:r>
              <a:rPr lang="en-US" sz="900" b="1" dirty="0" smtClean="0"/>
              <a:t>Simon's </a:t>
            </a:r>
            <a:r>
              <a:rPr lang="en-US" sz="900" b="1" dirty="0"/>
              <a:t>body was arched and stiff. The Lord of the Flies spoke in the voice of a schoolmaster.</a:t>
            </a:r>
            <a:endParaRPr lang="en-GB" sz="900" b="1" dirty="0"/>
          </a:p>
          <a:p>
            <a:pPr marL="0" indent="0">
              <a:buNone/>
            </a:pPr>
            <a:r>
              <a:rPr lang="en-US" sz="900" b="1" dirty="0" smtClean="0"/>
              <a:t>"</a:t>
            </a:r>
            <a:r>
              <a:rPr lang="en-US" sz="900" b="1" dirty="0"/>
              <a:t>This has gone quite far enough. My poor, misguided child, do you think you know better than I do</a:t>
            </a:r>
            <a:r>
              <a:rPr lang="en-US" sz="900" b="1" dirty="0" smtClean="0"/>
              <a:t>?“</a:t>
            </a:r>
            <a:r>
              <a:rPr lang="en-GB" sz="900" b="1" dirty="0" smtClean="0"/>
              <a:t> </a:t>
            </a:r>
            <a:r>
              <a:rPr lang="en-US" sz="900" b="1" dirty="0" smtClean="0"/>
              <a:t>There </a:t>
            </a:r>
            <a:r>
              <a:rPr lang="en-US" sz="900" b="1" dirty="0"/>
              <a:t>was a pause</a:t>
            </a:r>
            <a:r>
              <a:rPr lang="en-US" sz="900" b="1" dirty="0" smtClean="0"/>
              <a:t>. "</a:t>
            </a:r>
            <a:r>
              <a:rPr lang="en-US" sz="900" b="1" dirty="0"/>
              <a:t>I'm warning you. I'm going to get angry. </a:t>
            </a:r>
            <a:r>
              <a:rPr lang="en-US" sz="900" b="1" dirty="0" err="1"/>
              <a:t>D'you</a:t>
            </a:r>
            <a:r>
              <a:rPr lang="en-US" sz="900" b="1" dirty="0"/>
              <a:t> see? You're not wanted. Understand? We are going to have fun on this island. Understand? We are going to have fun on this island! So don't try it on, my poor misguided boy, or else--"</a:t>
            </a:r>
            <a:endParaRPr lang="en-GB" sz="900" b="1" dirty="0"/>
          </a:p>
          <a:p>
            <a:pPr marL="0" indent="0">
              <a:buNone/>
            </a:pPr>
            <a:r>
              <a:rPr lang="en-US" sz="900" b="1" dirty="0" smtClean="0"/>
              <a:t>Simon </a:t>
            </a:r>
            <a:r>
              <a:rPr lang="en-US" sz="900" b="1" dirty="0"/>
              <a:t>found he was looking into a vast mouth. There was blackness within, a blackness that spread.</a:t>
            </a:r>
            <a:endParaRPr lang="en-GB" sz="900" b="1" dirty="0"/>
          </a:p>
          <a:p>
            <a:pPr marL="0" indent="0">
              <a:buNone/>
            </a:pPr>
            <a:r>
              <a:rPr lang="en-US" sz="900" b="1" dirty="0" smtClean="0"/>
              <a:t>"--</a:t>
            </a:r>
            <a:r>
              <a:rPr lang="en-US" sz="900" b="1" dirty="0"/>
              <a:t>Or else," said the Lord of the Flies, "we shall do you? See? Jack and Roger and Maurice and Robert and Bill and Piggy and Ralph. Do you. See?"</a:t>
            </a:r>
            <a:endParaRPr lang="en-GB" sz="900" b="1" dirty="0"/>
          </a:p>
          <a:p>
            <a:pPr marL="0" indent="0">
              <a:buNone/>
            </a:pPr>
            <a:r>
              <a:rPr lang="en-US" sz="900" b="1" dirty="0" smtClean="0"/>
              <a:t>Simon </a:t>
            </a:r>
            <a:r>
              <a:rPr lang="en-US" sz="900" b="1" dirty="0"/>
              <a:t>was inside the mouth. He fell down and lost consciousness.</a:t>
            </a:r>
            <a:endParaRPr lang="en-GB" sz="900" b="1" dirty="0"/>
          </a:p>
          <a:p>
            <a:pPr marL="0" indent="0">
              <a:buNone/>
            </a:pPr>
            <a:r>
              <a:rPr lang="en-US" sz="900" b="1" dirty="0"/>
              <a:t> </a:t>
            </a:r>
            <a:endParaRPr lang="en-GB" sz="900" b="1" dirty="0"/>
          </a:p>
          <a:p>
            <a:pPr marL="0" indent="0">
              <a:buNone/>
            </a:pPr>
            <a:endParaRPr lang="en-GB" sz="900" b="1" dirty="0"/>
          </a:p>
        </p:txBody>
      </p:sp>
    </p:spTree>
    <p:extLst>
      <p:ext uri="{BB962C8B-B14F-4D97-AF65-F5344CB8AC3E}">
        <p14:creationId xmlns:p14="http://schemas.microsoft.com/office/powerpoint/2010/main" val="336033410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Atlas</Template>
  <TotalTime>46</TotalTime>
  <Words>2140</Words>
  <Application>Microsoft Office PowerPoint</Application>
  <PresentationFormat>Widescreen</PresentationFormat>
  <Paragraphs>63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 Light</vt:lpstr>
      <vt:lpstr>Rockwell</vt:lpstr>
      <vt:lpstr>Wingdings</vt:lpstr>
      <vt:lpstr>Atlas</vt:lpstr>
      <vt:lpstr>Ch 8</vt:lpstr>
      <vt:lpstr>Golding presents Jack as a frustrated, angry young boy. Discuss how this is developed through the story so far. </vt:lpstr>
      <vt:lpstr>Using this extract, and other sections of the story, discuss the suggestion that Piggy is very much a product of his environment. </vt:lpstr>
      <vt:lpstr>How does Golding use language to create a sense of drama in this section?  - consider language use as well as character development.</vt:lpstr>
      <vt:lpstr>Golding uses Simon to develop what?  - consider his sensitivity in this scene as well as others</vt:lpstr>
      <vt:lpstr>Why is Jack losing it?  Discuss this in terms of theme</vt:lpstr>
      <vt:lpstr>This section is incredibly important to the whole story.   Explain why. </vt:lpstr>
    </vt:vector>
  </TitlesOfParts>
  <Company>South Devon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8</dc:title>
  <dc:creator>Paul  Moss</dc:creator>
  <cp:lastModifiedBy>Paul  Moss</cp:lastModifiedBy>
  <cp:revision>15</cp:revision>
  <dcterms:created xsi:type="dcterms:W3CDTF">2018-04-11T10:03:29Z</dcterms:created>
  <dcterms:modified xsi:type="dcterms:W3CDTF">2018-04-11T10:50:07Z</dcterms:modified>
</cp:coreProperties>
</file>