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46" d="100"/>
          <a:sy n="146" d="100"/>
        </p:scale>
        <p:origin x="594" y="11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247255" y="-44532"/>
            <a:ext cx="9386888" cy="5192849"/>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9" name="Group 8"/>
          <p:cNvGrpSpPr/>
          <p:nvPr/>
        </p:nvGrpSpPr>
        <p:grpSpPr>
          <a:xfrm>
            <a:off x="1251972" y="889864"/>
            <a:ext cx="6636259" cy="3358450"/>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319428" y="1556629"/>
            <a:ext cx="6509936" cy="1311547"/>
          </a:xfrm>
        </p:spPr>
        <p:txBody>
          <a:bodyPr bIns="0" anchor="b">
            <a:normAutofit/>
          </a:bodyPr>
          <a:lstStyle>
            <a:lvl1pPr algn="ctr">
              <a:lnSpc>
                <a:spcPct val="80000"/>
              </a:lnSpc>
              <a:defRPr sz="5400" spc="-150">
                <a:solidFill>
                  <a:srgbClr val="FFFEFF"/>
                </a:solidFill>
              </a:defRPr>
            </a:lvl1pPr>
          </a:lstStyle>
          <a:p>
            <a:r>
              <a:rPr lang="en-AU" smtClean="0"/>
              <a:t>Click to edit Master title style</a:t>
            </a:r>
            <a:endParaRPr lang="en-US" dirty="0"/>
          </a:p>
        </p:txBody>
      </p:sp>
      <p:sp>
        <p:nvSpPr>
          <p:cNvPr id="3" name="Subtitle 2"/>
          <p:cNvSpPr>
            <a:spLocks noGrp="1"/>
          </p:cNvSpPr>
          <p:nvPr>
            <p:ph type="subTitle" idx="1"/>
          </p:nvPr>
        </p:nvSpPr>
        <p:spPr>
          <a:xfrm>
            <a:off x="1319428" y="2929701"/>
            <a:ext cx="6505070" cy="991940"/>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AU" smtClean="0"/>
              <a:t>Click to edit Master subtitle style</a:t>
            </a:r>
            <a:endParaRPr lang="en-US" dirty="0"/>
          </a:p>
        </p:txBody>
      </p:sp>
      <p:sp>
        <p:nvSpPr>
          <p:cNvPr id="4" name="Date Placeholder 3"/>
          <p:cNvSpPr>
            <a:spLocks noGrp="1"/>
          </p:cNvSpPr>
          <p:nvPr>
            <p:ph type="dt" sz="half" idx="10"/>
          </p:nvPr>
        </p:nvSpPr>
        <p:spPr>
          <a:xfrm>
            <a:off x="603504" y="240030"/>
            <a:ext cx="2743200" cy="240030"/>
          </a:xfrm>
        </p:spPr>
        <p:txBody>
          <a:bodyPr vert="horz" lIns="91440" tIns="45720" rIns="91440" bIns="45720" rtlCol="0" anchor="ctr"/>
          <a:lstStyle>
            <a:lvl1pPr>
              <a:defRPr lang="en-US"/>
            </a:lvl1pPr>
          </a:lstStyle>
          <a:p>
            <a:fld id="{D8FE9AE1-3122-E94F-B553-139A83DFF87C}" type="datetimeFigureOut">
              <a:rPr lang="en-US" smtClean="0"/>
              <a:t>3/28/2018</a:t>
            </a:fld>
            <a:endParaRPr lang="en-US"/>
          </a:p>
        </p:txBody>
      </p:sp>
      <p:sp>
        <p:nvSpPr>
          <p:cNvPr id="5" name="Footer Placeholder 4"/>
          <p:cNvSpPr>
            <a:spLocks noGrp="1"/>
          </p:cNvSpPr>
          <p:nvPr>
            <p:ph type="ftr" sz="quarter" idx="11"/>
          </p:nvPr>
        </p:nvSpPr>
        <p:spPr>
          <a:xfrm>
            <a:off x="603504" y="4670298"/>
            <a:ext cx="7941564" cy="24003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7852410" y="240030"/>
            <a:ext cx="685800" cy="240030"/>
          </a:xfrm>
        </p:spPr>
        <p:txBody>
          <a:bodyPr/>
          <a:lstStyle/>
          <a:p>
            <a:fld id="{26E9EFD4-EB0D-8D42-8FF0-760CDD4FD99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313135" y="0"/>
            <a:ext cx="9438086" cy="5139929"/>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2" name="Group 21"/>
          <p:cNvGrpSpPr/>
          <p:nvPr/>
        </p:nvGrpSpPr>
        <p:grpSpPr>
          <a:xfrm>
            <a:off x="600110" y="1274692"/>
            <a:ext cx="2755857" cy="2602816"/>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6" y="1762445"/>
            <a:ext cx="2625897" cy="1842331"/>
          </a:xfrm>
        </p:spPr>
        <p:txBody>
          <a:bodyPr/>
          <a:lstStyle>
            <a:lvl1pPr>
              <a:defRPr>
                <a:solidFill>
                  <a:srgbClr val="FFFEFF"/>
                </a:solidFill>
              </a:defRPr>
            </a:lvl1pPr>
          </a:lstStyle>
          <a:p>
            <a:r>
              <a:rPr lang="en-AU" smtClean="0"/>
              <a:t>Click to edit Master title style</a:t>
            </a:r>
            <a:endParaRPr lang="en-US" dirty="0"/>
          </a:p>
        </p:txBody>
      </p:sp>
      <p:sp>
        <p:nvSpPr>
          <p:cNvPr id="3" name="Vertical Text Placeholder 2"/>
          <p:cNvSpPr>
            <a:spLocks noGrp="1"/>
          </p:cNvSpPr>
          <p:nvPr>
            <p:ph type="body" orient="vert" idx="1"/>
          </p:nvPr>
        </p:nvSpPr>
        <p:spPr>
          <a:xfrm>
            <a:off x="3832488" y="596040"/>
            <a:ext cx="4706276" cy="3942817"/>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Date Placeholder 3"/>
          <p:cNvSpPr>
            <a:spLocks noGrp="1"/>
          </p:cNvSpPr>
          <p:nvPr>
            <p:ph type="dt" sz="half" idx="10"/>
          </p:nvPr>
        </p:nvSpPr>
        <p:spPr/>
        <p:txBody>
          <a:bodyPr/>
          <a:lstStyle/>
          <a:p>
            <a:fld id="{D8FE9AE1-3122-E94F-B553-139A83DFF87C}" type="datetimeFigureOut">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9EFD4-EB0D-8D42-8FF0-760CDD4FD99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9438086" cy="5139929"/>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2" name="Group 21"/>
          <p:cNvGrpSpPr/>
          <p:nvPr/>
        </p:nvGrpSpPr>
        <p:grpSpPr>
          <a:xfrm>
            <a:off x="5789213" y="1274692"/>
            <a:ext cx="2755857" cy="2602816"/>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5855578" y="1762444"/>
            <a:ext cx="2625896" cy="1842332"/>
          </a:xfrm>
        </p:spPr>
        <p:txBody>
          <a:bodyPr vert="eaVert"/>
          <a:lstStyle>
            <a:lvl1pPr algn="l">
              <a:lnSpc>
                <a:spcPct val="80000"/>
              </a:lnSpc>
              <a:defRPr>
                <a:solidFill>
                  <a:srgbClr val="FFFEFF"/>
                </a:solidFill>
              </a:defRPr>
            </a:lvl1pPr>
          </a:lstStyle>
          <a:p>
            <a:r>
              <a:rPr lang="en-AU" smtClean="0"/>
              <a:t>Click to edit Master title style</a:t>
            </a:r>
            <a:endParaRPr lang="en-US" dirty="0"/>
          </a:p>
        </p:txBody>
      </p:sp>
      <p:sp>
        <p:nvSpPr>
          <p:cNvPr id="3" name="Vertical Text Placeholder 2"/>
          <p:cNvSpPr>
            <a:spLocks noGrp="1"/>
          </p:cNvSpPr>
          <p:nvPr>
            <p:ph type="body" orient="vert" idx="1"/>
          </p:nvPr>
        </p:nvSpPr>
        <p:spPr>
          <a:xfrm>
            <a:off x="602062" y="598834"/>
            <a:ext cx="4701467" cy="3942977"/>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Date Placeholder 3"/>
          <p:cNvSpPr>
            <a:spLocks noGrp="1"/>
          </p:cNvSpPr>
          <p:nvPr>
            <p:ph type="dt" sz="half" idx="10"/>
          </p:nvPr>
        </p:nvSpPr>
        <p:spPr>
          <a:xfrm>
            <a:off x="603504" y="240030"/>
            <a:ext cx="2743200" cy="240030"/>
          </a:xfrm>
        </p:spPr>
        <p:txBody>
          <a:bodyPr/>
          <a:lstStyle/>
          <a:p>
            <a:fld id="{D8FE9AE1-3122-E94F-B553-139A83DFF87C}" type="datetimeFigureOut">
              <a:rPr lang="en-US" smtClean="0"/>
              <a:t>3/28/2018</a:t>
            </a:fld>
            <a:endParaRPr lang="en-US"/>
          </a:p>
        </p:txBody>
      </p:sp>
      <p:sp>
        <p:nvSpPr>
          <p:cNvPr id="5" name="Footer Placeholder 4"/>
          <p:cNvSpPr>
            <a:spLocks noGrp="1"/>
          </p:cNvSpPr>
          <p:nvPr>
            <p:ph type="ftr" sz="quarter" idx="11"/>
          </p:nvPr>
        </p:nvSpPr>
        <p:spPr>
          <a:xfrm>
            <a:off x="603504" y="4670298"/>
            <a:ext cx="7941564" cy="240030"/>
          </a:xfrm>
        </p:spPr>
        <p:txBody>
          <a:bodyPr/>
          <a:lstStyle/>
          <a:p>
            <a:endParaRPr lang="en-US"/>
          </a:p>
        </p:txBody>
      </p:sp>
      <p:sp>
        <p:nvSpPr>
          <p:cNvPr id="6" name="Slide Number Placeholder 5"/>
          <p:cNvSpPr>
            <a:spLocks noGrp="1"/>
          </p:cNvSpPr>
          <p:nvPr>
            <p:ph type="sldNum" sz="quarter" idx="12"/>
          </p:nvPr>
        </p:nvSpPr>
        <p:spPr>
          <a:xfrm>
            <a:off x="7852410" y="240030"/>
            <a:ext cx="685800" cy="240030"/>
          </a:xfrm>
        </p:spPr>
        <p:txBody>
          <a:bodyPr/>
          <a:lstStyle/>
          <a:p>
            <a:fld id="{26E9EFD4-EB0D-8D42-8FF0-760CDD4FD99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313135" y="0"/>
            <a:ext cx="9438086" cy="5139929"/>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7" name="Group 26"/>
          <p:cNvGrpSpPr/>
          <p:nvPr/>
        </p:nvGrpSpPr>
        <p:grpSpPr>
          <a:xfrm>
            <a:off x="600110" y="1274692"/>
            <a:ext cx="2755857" cy="2602816"/>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2444"/>
            <a:ext cx="2624234" cy="1842332"/>
          </a:xfrm>
        </p:spPr>
        <p:txBody>
          <a:bodyPr/>
          <a:lstStyle>
            <a:lvl1pPr>
              <a:defRPr>
                <a:solidFill>
                  <a:srgbClr val="FFFEFF"/>
                </a:solidFill>
              </a:defRPr>
            </a:lvl1pPr>
          </a:lstStyle>
          <a:p>
            <a:r>
              <a:rPr lang="en-AU" smtClean="0"/>
              <a:t>Click to edit Master title style</a:t>
            </a:r>
            <a:endParaRPr lang="en-US" dirty="0"/>
          </a:p>
        </p:txBody>
      </p:sp>
      <p:sp>
        <p:nvSpPr>
          <p:cNvPr id="3" name="Content Placeholder 2"/>
          <p:cNvSpPr>
            <a:spLocks noGrp="1"/>
          </p:cNvSpPr>
          <p:nvPr>
            <p:ph idx="1"/>
          </p:nvPr>
        </p:nvSpPr>
        <p:spPr>
          <a:xfrm>
            <a:off x="3838838" y="602390"/>
            <a:ext cx="4711405" cy="3936467"/>
          </a:xfrm>
        </p:spPr>
        <p:txBody>
          <a:bodyPr anchor="ct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Date Placeholder 3"/>
          <p:cNvSpPr>
            <a:spLocks noGrp="1"/>
          </p:cNvSpPr>
          <p:nvPr>
            <p:ph type="dt" sz="half" idx="10"/>
          </p:nvPr>
        </p:nvSpPr>
        <p:spPr/>
        <p:txBody>
          <a:bodyPr/>
          <a:lstStyle/>
          <a:p>
            <a:fld id="{D8FE9AE1-3122-E94F-B553-139A83DFF87C}" type="datetimeFigureOut">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9EFD4-EB0D-8D42-8FF0-760CDD4FD99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247255" y="-44532"/>
            <a:ext cx="9386888" cy="5192849"/>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9" name="Group 8"/>
          <p:cNvGrpSpPr/>
          <p:nvPr/>
        </p:nvGrpSpPr>
        <p:grpSpPr>
          <a:xfrm>
            <a:off x="2444661" y="889864"/>
            <a:ext cx="4249609" cy="3358450"/>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2508162" y="1556048"/>
            <a:ext cx="4117668" cy="1267043"/>
          </a:xfrm>
        </p:spPr>
        <p:txBody>
          <a:bodyPr bIns="0" anchor="b">
            <a:normAutofit/>
          </a:bodyPr>
          <a:lstStyle>
            <a:lvl1pPr algn="ctr">
              <a:defRPr sz="4400">
                <a:solidFill>
                  <a:srgbClr val="FFFEFF"/>
                </a:solidFill>
              </a:defRPr>
            </a:lvl1pPr>
          </a:lstStyle>
          <a:p>
            <a:r>
              <a:rPr lang="en-AU" smtClean="0"/>
              <a:t>Click to edit Master title style</a:t>
            </a:r>
            <a:endParaRPr lang="en-US" dirty="0"/>
          </a:p>
        </p:txBody>
      </p:sp>
      <p:sp>
        <p:nvSpPr>
          <p:cNvPr id="3" name="Text Placeholder 2"/>
          <p:cNvSpPr>
            <a:spLocks noGrp="1"/>
          </p:cNvSpPr>
          <p:nvPr>
            <p:ph type="body" idx="1"/>
          </p:nvPr>
        </p:nvSpPr>
        <p:spPr>
          <a:xfrm>
            <a:off x="2508164" y="2885138"/>
            <a:ext cx="4117667" cy="1037828"/>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a:xfrm>
            <a:off x="603504" y="240030"/>
            <a:ext cx="2743200" cy="240030"/>
          </a:xfrm>
        </p:spPr>
        <p:txBody>
          <a:bodyPr/>
          <a:lstStyle/>
          <a:p>
            <a:fld id="{D8FE9AE1-3122-E94F-B553-139A83DFF87C}" type="datetimeFigureOut">
              <a:rPr lang="en-US" smtClean="0"/>
              <a:t>3/28/2018</a:t>
            </a:fld>
            <a:endParaRPr lang="en-US"/>
          </a:p>
        </p:txBody>
      </p:sp>
      <p:sp>
        <p:nvSpPr>
          <p:cNvPr id="5" name="Footer Placeholder 4"/>
          <p:cNvSpPr>
            <a:spLocks noGrp="1"/>
          </p:cNvSpPr>
          <p:nvPr>
            <p:ph type="ftr" sz="quarter" idx="11"/>
          </p:nvPr>
        </p:nvSpPr>
        <p:spPr>
          <a:xfrm>
            <a:off x="603504" y="4670298"/>
            <a:ext cx="7941564" cy="24003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7852410" y="240030"/>
            <a:ext cx="685800" cy="240030"/>
          </a:xfrm>
        </p:spPr>
        <p:txBody>
          <a:bodyPr/>
          <a:lstStyle/>
          <a:p>
            <a:fld id="{26E9EFD4-EB0D-8D42-8FF0-760CDD4FD99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313135" y="0"/>
            <a:ext cx="9438086" cy="5139929"/>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59" name="Group 58"/>
          <p:cNvGrpSpPr/>
          <p:nvPr/>
        </p:nvGrpSpPr>
        <p:grpSpPr>
          <a:xfrm>
            <a:off x="600110" y="1274692"/>
            <a:ext cx="2755857" cy="2602816"/>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752" y="1754753"/>
            <a:ext cx="2625621" cy="1852549"/>
          </a:xfrm>
        </p:spPr>
        <p:txBody>
          <a:bodyPr lIns="91440" tIns="91440" rIns="91440" bIns="91440"/>
          <a:lstStyle>
            <a:lvl1pPr>
              <a:defRPr>
                <a:solidFill>
                  <a:srgbClr val="FFFEFF"/>
                </a:solidFill>
              </a:defRPr>
            </a:lvl1pPr>
          </a:lstStyle>
          <a:p>
            <a:r>
              <a:rPr lang="en-AU" smtClean="0"/>
              <a:t>Click to edit Master title style</a:t>
            </a:r>
            <a:endParaRPr lang="en-US" dirty="0"/>
          </a:p>
        </p:txBody>
      </p:sp>
      <p:sp>
        <p:nvSpPr>
          <p:cNvPr id="3" name="Content Placeholder 2"/>
          <p:cNvSpPr>
            <a:spLocks noGrp="1"/>
          </p:cNvSpPr>
          <p:nvPr>
            <p:ph sz="half" idx="1"/>
          </p:nvPr>
        </p:nvSpPr>
        <p:spPr>
          <a:xfrm>
            <a:off x="3840661" y="602392"/>
            <a:ext cx="4702193" cy="1786989"/>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Content Placeholder 3"/>
          <p:cNvSpPr>
            <a:spLocks noGrp="1"/>
          </p:cNvSpPr>
          <p:nvPr>
            <p:ph sz="half" idx="2"/>
          </p:nvPr>
        </p:nvSpPr>
        <p:spPr>
          <a:xfrm>
            <a:off x="3838837" y="2754121"/>
            <a:ext cx="4704017" cy="1787690"/>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5" name="Date Placeholder 4"/>
          <p:cNvSpPr>
            <a:spLocks noGrp="1"/>
          </p:cNvSpPr>
          <p:nvPr>
            <p:ph type="dt" sz="half" idx="10"/>
          </p:nvPr>
        </p:nvSpPr>
        <p:spPr>
          <a:xfrm>
            <a:off x="603504" y="240030"/>
            <a:ext cx="2743200" cy="240030"/>
          </a:xfrm>
        </p:spPr>
        <p:txBody>
          <a:bodyPr/>
          <a:lstStyle/>
          <a:p>
            <a:fld id="{D8FE9AE1-3122-E94F-B553-139A83DFF87C}" type="datetimeFigureOut">
              <a:rPr lang="en-US" smtClean="0"/>
              <a:t>3/28/2018</a:t>
            </a:fld>
            <a:endParaRPr lang="en-US"/>
          </a:p>
        </p:txBody>
      </p:sp>
      <p:sp>
        <p:nvSpPr>
          <p:cNvPr id="6" name="Footer Placeholder 5"/>
          <p:cNvSpPr>
            <a:spLocks noGrp="1"/>
          </p:cNvSpPr>
          <p:nvPr>
            <p:ph type="ftr" sz="quarter" idx="11"/>
          </p:nvPr>
        </p:nvSpPr>
        <p:spPr>
          <a:xfrm>
            <a:off x="603504" y="4670298"/>
            <a:ext cx="7941564" cy="240030"/>
          </a:xfrm>
        </p:spPr>
        <p:txBody>
          <a:bodyPr/>
          <a:lstStyle/>
          <a:p>
            <a:endParaRPr lang="en-US"/>
          </a:p>
        </p:txBody>
      </p:sp>
      <p:sp>
        <p:nvSpPr>
          <p:cNvPr id="7" name="Slide Number Placeholder 6"/>
          <p:cNvSpPr>
            <a:spLocks noGrp="1"/>
          </p:cNvSpPr>
          <p:nvPr>
            <p:ph type="sldNum" sz="quarter" idx="12"/>
          </p:nvPr>
        </p:nvSpPr>
        <p:spPr>
          <a:xfrm>
            <a:off x="7852410" y="240030"/>
            <a:ext cx="685800" cy="240030"/>
          </a:xfrm>
        </p:spPr>
        <p:txBody>
          <a:bodyPr/>
          <a:lstStyle/>
          <a:p>
            <a:fld id="{26E9EFD4-EB0D-8D42-8FF0-760CDD4FD99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313135" y="0"/>
            <a:ext cx="9438086" cy="5139929"/>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61" name="Group 60"/>
          <p:cNvGrpSpPr/>
          <p:nvPr/>
        </p:nvGrpSpPr>
        <p:grpSpPr>
          <a:xfrm>
            <a:off x="600110" y="1274692"/>
            <a:ext cx="2755857" cy="2602816"/>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753" y="1772938"/>
            <a:ext cx="2625621" cy="1845373"/>
          </a:xfrm>
        </p:spPr>
        <p:txBody>
          <a:bodyPr lIns="91440" tIns="91440" rIns="91440" bIns="91440"/>
          <a:lstStyle>
            <a:lvl1pPr>
              <a:defRPr>
                <a:solidFill>
                  <a:srgbClr val="FFFEFF"/>
                </a:solidFill>
              </a:defRPr>
            </a:lvl1pPr>
          </a:lstStyle>
          <a:p>
            <a:r>
              <a:rPr lang="en-AU" smtClean="0"/>
              <a:t>Click to edit Master title style</a:t>
            </a:r>
            <a:endParaRPr lang="en-US" dirty="0"/>
          </a:p>
        </p:txBody>
      </p:sp>
      <p:sp>
        <p:nvSpPr>
          <p:cNvPr id="3" name="Text Placeholder 2"/>
          <p:cNvSpPr>
            <a:spLocks noGrp="1"/>
          </p:cNvSpPr>
          <p:nvPr>
            <p:ph type="body" idx="1"/>
          </p:nvPr>
        </p:nvSpPr>
        <p:spPr>
          <a:xfrm>
            <a:off x="3843853" y="602389"/>
            <a:ext cx="4698816" cy="51435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3843981" y="1116740"/>
            <a:ext cx="4698263" cy="1272640"/>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5" name="Text Placeholder 4"/>
          <p:cNvSpPr>
            <a:spLocks noGrp="1"/>
          </p:cNvSpPr>
          <p:nvPr>
            <p:ph type="body" sz="quarter" idx="3"/>
          </p:nvPr>
        </p:nvSpPr>
        <p:spPr>
          <a:xfrm>
            <a:off x="3838989" y="2749415"/>
            <a:ext cx="4698311" cy="51435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3838837" y="3263765"/>
            <a:ext cx="4699191" cy="1278045"/>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7" name="Date Placeholder 6"/>
          <p:cNvSpPr>
            <a:spLocks noGrp="1"/>
          </p:cNvSpPr>
          <p:nvPr>
            <p:ph type="dt" sz="half" idx="10"/>
          </p:nvPr>
        </p:nvSpPr>
        <p:spPr>
          <a:xfrm>
            <a:off x="603504" y="240030"/>
            <a:ext cx="2743200" cy="240030"/>
          </a:xfrm>
        </p:spPr>
        <p:txBody>
          <a:bodyPr/>
          <a:lstStyle/>
          <a:p>
            <a:fld id="{D8FE9AE1-3122-E94F-B553-139A83DFF87C}" type="datetimeFigureOut">
              <a:rPr lang="en-US" smtClean="0"/>
              <a:t>3/28/2018</a:t>
            </a:fld>
            <a:endParaRPr lang="en-US"/>
          </a:p>
        </p:txBody>
      </p:sp>
      <p:sp>
        <p:nvSpPr>
          <p:cNvPr id="8" name="Footer Placeholder 7"/>
          <p:cNvSpPr>
            <a:spLocks noGrp="1"/>
          </p:cNvSpPr>
          <p:nvPr>
            <p:ph type="ftr" sz="quarter" idx="11"/>
          </p:nvPr>
        </p:nvSpPr>
        <p:spPr>
          <a:xfrm>
            <a:off x="603504" y="4670298"/>
            <a:ext cx="7941564" cy="240030"/>
          </a:xfrm>
        </p:spPr>
        <p:txBody>
          <a:bodyPr/>
          <a:lstStyle/>
          <a:p>
            <a:endParaRPr lang="en-US"/>
          </a:p>
        </p:txBody>
      </p:sp>
      <p:sp>
        <p:nvSpPr>
          <p:cNvPr id="9" name="Slide Number Placeholder 8"/>
          <p:cNvSpPr>
            <a:spLocks noGrp="1"/>
          </p:cNvSpPr>
          <p:nvPr>
            <p:ph type="sldNum" sz="quarter" idx="12"/>
          </p:nvPr>
        </p:nvSpPr>
        <p:spPr>
          <a:xfrm>
            <a:off x="7852410" y="240030"/>
            <a:ext cx="685800" cy="240030"/>
          </a:xfrm>
        </p:spPr>
        <p:txBody>
          <a:bodyPr/>
          <a:lstStyle/>
          <a:p>
            <a:fld id="{26E9EFD4-EB0D-8D42-8FF0-760CDD4FD99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313135" y="0"/>
            <a:ext cx="9438086" cy="5139929"/>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4" name="Group 23"/>
          <p:cNvGrpSpPr/>
          <p:nvPr/>
        </p:nvGrpSpPr>
        <p:grpSpPr>
          <a:xfrm>
            <a:off x="600110" y="1274692"/>
            <a:ext cx="2755857" cy="2602816"/>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6" y="1762444"/>
            <a:ext cx="2625897" cy="1842332"/>
          </a:xfrm>
        </p:spPr>
        <p:txBody>
          <a:bodyPr/>
          <a:lstStyle>
            <a:lvl1pPr>
              <a:defRPr>
                <a:solidFill>
                  <a:srgbClr val="FFFEFF"/>
                </a:solidFill>
              </a:defRPr>
            </a:lvl1pPr>
          </a:lstStyle>
          <a:p>
            <a:r>
              <a:rPr lang="en-AU" smtClean="0"/>
              <a:t>Click to edit Master title style</a:t>
            </a:r>
            <a:endParaRPr lang="en-US" dirty="0"/>
          </a:p>
        </p:txBody>
      </p:sp>
      <p:sp>
        <p:nvSpPr>
          <p:cNvPr id="3" name="Date Placeholder 2"/>
          <p:cNvSpPr>
            <a:spLocks noGrp="1"/>
          </p:cNvSpPr>
          <p:nvPr>
            <p:ph type="dt" sz="half" idx="10"/>
          </p:nvPr>
        </p:nvSpPr>
        <p:spPr/>
        <p:txBody>
          <a:bodyPr/>
          <a:lstStyle/>
          <a:p>
            <a:fld id="{D8FE9AE1-3122-E94F-B553-139A83DFF87C}" type="datetimeFigureOut">
              <a:rPr lang="en-US" smtClean="0"/>
              <a:t>3/28/2018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E9EFD4-EB0D-8D42-8FF0-760CDD4FD99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3504" y="240030"/>
            <a:ext cx="2743200" cy="240030"/>
          </a:xfrm>
        </p:spPr>
        <p:txBody>
          <a:bodyPr/>
          <a:lstStyle/>
          <a:p>
            <a:fld id="{D8FE9AE1-3122-E94F-B553-139A83DFF87C}" type="datetimeFigureOut">
              <a:rPr lang="en-US" smtClean="0"/>
              <a:t>3/28/2018</a:t>
            </a:fld>
            <a:endParaRPr lang="en-US"/>
          </a:p>
        </p:txBody>
      </p:sp>
      <p:sp>
        <p:nvSpPr>
          <p:cNvPr id="3" name="Footer Placeholder 2"/>
          <p:cNvSpPr>
            <a:spLocks noGrp="1"/>
          </p:cNvSpPr>
          <p:nvPr>
            <p:ph type="ftr" sz="quarter" idx="11"/>
          </p:nvPr>
        </p:nvSpPr>
        <p:spPr>
          <a:xfrm>
            <a:off x="603504" y="4670298"/>
            <a:ext cx="7941564" cy="240030"/>
          </a:xfrm>
        </p:spPr>
        <p:txBody>
          <a:bodyPr/>
          <a:lstStyle/>
          <a:p>
            <a:endParaRPr lang="en-US"/>
          </a:p>
        </p:txBody>
      </p:sp>
      <p:sp>
        <p:nvSpPr>
          <p:cNvPr id="4" name="Slide Number Placeholder 3"/>
          <p:cNvSpPr>
            <a:spLocks noGrp="1"/>
          </p:cNvSpPr>
          <p:nvPr>
            <p:ph type="sldNum" sz="quarter" idx="12"/>
          </p:nvPr>
        </p:nvSpPr>
        <p:spPr>
          <a:xfrm>
            <a:off x="7852410" y="240030"/>
            <a:ext cx="685800" cy="240030"/>
          </a:xfrm>
        </p:spPr>
        <p:txBody>
          <a:bodyPr/>
          <a:lstStyle/>
          <a:p>
            <a:fld id="{26E9EFD4-EB0D-8D42-8FF0-760CDD4FD99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313135" y="0"/>
            <a:ext cx="9438086" cy="5139929"/>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1" name="Group 20"/>
          <p:cNvGrpSpPr/>
          <p:nvPr/>
        </p:nvGrpSpPr>
        <p:grpSpPr>
          <a:xfrm>
            <a:off x="600110" y="1274692"/>
            <a:ext cx="2755857" cy="2602816"/>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4020"/>
            <a:ext cx="2625898" cy="917474"/>
          </a:xfrm>
        </p:spPr>
        <p:txBody>
          <a:bodyPr bIns="0" anchor="b">
            <a:noAutofit/>
          </a:bodyPr>
          <a:lstStyle>
            <a:lvl1pPr algn="ctr">
              <a:defRPr sz="3200">
                <a:solidFill>
                  <a:srgbClr val="FFFEFF"/>
                </a:solidFill>
              </a:defRPr>
            </a:lvl1pPr>
          </a:lstStyle>
          <a:p>
            <a:r>
              <a:rPr lang="en-AU" smtClean="0"/>
              <a:t>Click to edit Master title style</a:t>
            </a:r>
            <a:endParaRPr lang="en-US" dirty="0"/>
          </a:p>
        </p:txBody>
      </p:sp>
      <p:sp>
        <p:nvSpPr>
          <p:cNvPr id="3" name="Content Placeholder 2"/>
          <p:cNvSpPr>
            <a:spLocks noGrp="1"/>
          </p:cNvSpPr>
          <p:nvPr>
            <p:ph idx="1"/>
          </p:nvPr>
        </p:nvSpPr>
        <p:spPr>
          <a:xfrm>
            <a:off x="3832488" y="602107"/>
            <a:ext cx="4706276" cy="3937455"/>
          </a:xfrm>
        </p:spPr>
        <p:txBody>
          <a:bodyPr anchor="ct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Text Placeholder 3"/>
          <p:cNvSpPr>
            <a:spLocks noGrp="1"/>
          </p:cNvSpPr>
          <p:nvPr>
            <p:ph type="body" sz="half" idx="2"/>
          </p:nvPr>
        </p:nvSpPr>
        <p:spPr>
          <a:xfrm>
            <a:off x="666474" y="2685140"/>
            <a:ext cx="2625898" cy="915873"/>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D8FE9AE1-3122-E94F-B553-139A83DFF87C}" type="datetimeFigureOut">
              <a:rPr lang="en-US" smtClean="0"/>
              <a:t>3/28/2018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E9EFD4-EB0D-8D42-8FF0-760CDD4FD99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247255" y="-44532"/>
            <a:ext cx="9386888" cy="5192849"/>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76" name="Group 75"/>
          <p:cNvGrpSpPr/>
          <p:nvPr/>
        </p:nvGrpSpPr>
        <p:grpSpPr>
          <a:xfrm>
            <a:off x="604004" y="1273749"/>
            <a:ext cx="4456155" cy="2602816"/>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5657632" y="0"/>
            <a:ext cx="3486368" cy="51435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smtClean="0"/>
              <a:t>Drag picture to placeholder or click icon to add</a:t>
            </a:r>
            <a:endParaRPr lang="en-US" dirty="0"/>
          </a:p>
        </p:txBody>
      </p:sp>
      <p:sp>
        <p:nvSpPr>
          <p:cNvPr id="2" name="Title 1"/>
          <p:cNvSpPr>
            <a:spLocks noGrp="1"/>
          </p:cNvSpPr>
          <p:nvPr>
            <p:ph type="title"/>
          </p:nvPr>
        </p:nvSpPr>
        <p:spPr>
          <a:xfrm>
            <a:off x="664084" y="1770191"/>
            <a:ext cx="4332485" cy="883524"/>
          </a:xfrm>
        </p:spPr>
        <p:txBody>
          <a:bodyPr bIns="0" anchor="b">
            <a:normAutofit/>
          </a:bodyPr>
          <a:lstStyle>
            <a:lvl1pPr>
              <a:defRPr sz="3600">
                <a:solidFill>
                  <a:srgbClr val="FFFEFF"/>
                </a:solidFill>
              </a:defRPr>
            </a:lvl1pPr>
          </a:lstStyle>
          <a:p>
            <a:r>
              <a:rPr lang="en-AU" smtClean="0"/>
              <a:t>Click to edit Master title style</a:t>
            </a:r>
            <a:endParaRPr lang="en-US" dirty="0"/>
          </a:p>
        </p:txBody>
      </p:sp>
      <p:sp>
        <p:nvSpPr>
          <p:cNvPr id="4" name="Text Placeholder 3"/>
          <p:cNvSpPr>
            <a:spLocks noGrp="1"/>
          </p:cNvSpPr>
          <p:nvPr>
            <p:ph type="body" sz="half" idx="2"/>
          </p:nvPr>
        </p:nvSpPr>
        <p:spPr>
          <a:xfrm>
            <a:off x="664084" y="2658759"/>
            <a:ext cx="4332485" cy="955649"/>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AU" smtClean="0"/>
              <a:t>Click to edit Master text styles</a:t>
            </a:r>
          </a:p>
        </p:txBody>
      </p:sp>
      <p:sp>
        <p:nvSpPr>
          <p:cNvPr id="5" name="Date Placeholder 4"/>
          <p:cNvSpPr>
            <a:spLocks noGrp="1"/>
          </p:cNvSpPr>
          <p:nvPr>
            <p:ph type="dt" sz="half" idx="10"/>
          </p:nvPr>
        </p:nvSpPr>
        <p:spPr>
          <a:xfrm>
            <a:off x="603504" y="240030"/>
            <a:ext cx="2743200" cy="240030"/>
          </a:xfrm>
        </p:spPr>
        <p:txBody>
          <a:bodyPr/>
          <a:lstStyle/>
          <a:p>
            <a:fld id="{D8FE9AE1-3122-E94F-B553-139A83DFF87C}" type="datetimeFigureOut">
              <a:rPr lang="en-US" smtClean="0"/>
              <a:t>3/28/2018</a:t>
            </a:fld>
            <a:endParaRPr lang="en-US"/>
          </a:p>
        </p:txBody>
      </p:sp>
      <p:sp>
        <p:nvSpPr>
          <p:cNvPr id="6" name="Footer Placeholder 5"/>
          <p:cNvSpPr>
            <a:spLocks noGrp="1"/>
          </p:cNvSpPr>
          <p:nvPr>
            <p:ph type="ftr" sz="quarter" idx="11"/>
          </p:nvPr>
        </p:nvSpPr>
        <p:spPr>
          <a:xfrm>
            <a:off x="603505" y="4670298"/>
            <a:ext cx="4456652" cy="240030"/>
          </a:xfrm>
        </p:spPr>
        <p:txBody>
          <a:bodyPr/>
          <a:lstStyle/>
          <a:p>
            <a:endParaRPr lang="en-US"/>
          </a:p>
        </p:txBody>
      </p:sp>
      <p:sp>
        <p:nvSpPr>
          <p:cNvPr id="7" name="Slide Number Placeholder 6"/>
          <p:cNvSpPr>
            <a:spLocks noGrp="1"/>
          </p:cNvSpPr>
          <p:nvPr>
            <p:ph type="sldNum" sz="quarter" idx="12"/>
          </p:nvPr>
        </p:nvSpPr>
        <p:spPr>
          <a:xfrm>
            <a:off x="4371283" y="240030"/>
            <a:ext cx="685800" cy="240030"/>
          </a:xfrm>
        </p:spPr>
        <p:txBody>
          <a:bodyPr/>
          <a:lstStyle/>
          <a:p>
            <a:fld id="{26E9EFD4-EB0D-8D42-8FF0-760CDD4FD99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8371" y="1768795"/>
            <a:ext cx="2624000" cy="1842364"/>
          </a:xfrm>
          <a:prstGeom prst="rect">
            <a:avLst/>
          </a:prstGeom>
        </p:spPr>
        <p:txBody>
          <a:bodyPr vert="horz" lIns="228600" tIns="228600" rIns="228600" bIns="228600" rtlCol="0" anchor="ctr">
            <a:normAutofit/>
          </a:bodyPr>
          <a:lstStyle/>
          <a:p>
            <a:r>
              <a:rPr lang="en-AU" smtClean="0"/>
              <a:t>Click to edit Master title style</a:t>
            </a:r>
            <a:endParaRPr lang="en-US" dirty="0"/>
          </a:p>
        </p:txBody>
      </p:sp>
      <p:sp>
        <p:nvSpPr>
          <p:cNvPr id="3" name="Text Placeholder 2"/>
          <p:cNvSpPr>
            <a:spLocks noGrp="1"/>
          </p:cNvSpPr>
          <p:nvPr>
            <p:ph type="body" idx="1"/>
          </p:nvPr>
        </p:nvSpPr>
        <p:spPr>
          <a:xfrm>
            <a:off x="4076239" y="596040"/>
            <a:ext cx="4462527" cy="394281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603504" y="240030"/>
            <a:ext cx="2743200" cy="240030"/>
          </a:xfrm>
          <a:prstGeom prst="rect">
            <a:avLst/>
          </a:prstGeom>
        </p:spPr>
        <p:txBody>
          <a:bodyPr vert="horz" lIns="91440" tIns="45720" rIns="91440" bIns="45720" rtlCol="0" anchor="ctr"/>
          <a:lstStyle>
            <a:lvl1pPr algn="l">
              <a:defRPr sz="1000">
                <a:solidFill>
                  <a:schemeClr val="tx1">
                    <a:tint val="75000"/>
                  </a:schemeClr>
                </a:solidFill>
              </a:defRPr>
            </a:lvl1pPr>
          </a:lstStyle>
          <a:p>
            <a:fld id="{D8FE9AE1-3122-E94F-B553-139A83DFF87C}" type="datetimeFigureOut">
              <a:rPr lang="en-US" smtClean="0"/>
              <a:t>3/28/2018</a:t>
            </a:fld>
            <a:endParaRPr lang="en-US"/>
          </a:p>
        </p:txBody>
      </p:sp>
      <p:sp>
        <p:nvSpPr>
          <p:cNvPr id="5" name="Footer Placeholder 4"/>
          <p:cNvSpPr>
            <a:spLocks noGrp="1"/>
          </p:cNvSpPr>
          <p:nvPr>
            <p:ph type="ftr" sz="quarter" idx="3"/>
          </p:nvPr>
        </p:nvSpPr>
        <p:spPr>
          <a:xfrm>
            <a:off x="603504" y="4670298"/>
            <a:ext cx="7941564" cy="24003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52410" y="240030"/>
            <a:ext cx="685800" cy="240030"/>
          </a:xfrm>
          <a:prstGeom prst="rect">
            <a:avLst/>
          </a:prstGeom>
        </p:spPr>
        <p:txBody>
          <a:bodyPr vert="horz" lIns="91440" tIns="45720" rIns="91440" bIns="45720" rtlCol="0" anchor="ctr"/>
          <a:lstStyle>
            <a:lvl1pPr algn="r">
              <a:defRPr sz="1000">
                <a:solidFill>
                  <a:schemeClr val="tx1">
                    <a:tint val="75000"/>
                  </a:schemeClr>
                </a:solidFill>
              </a:defRPr>
            </a:lvl1pPr>
          </a:lstStyle>
          <a:p>
            <a:fld id="{26E9EFD4-EB0D-8D42-8FF0-760CDD4FD99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LORD OF THE FLIES</a:t>
            </a:r>
            <a:endParaRPr lang="en-GB" dirty="0"/>
          </a:p>
        </p:txBody>
      </p:sp>
      <p:sp>
        <p:nvSpPr>
          <p:cNvPr id="3" name="Subtitle 2"/>
          <p:cNvSpPr>
            <a:spLocks noGrp="1"/>
          </p:cNvSpPr>
          <p:nvPr>
            <p:ph type="subTitle" idx="1"/>
          </p:nvPr>
        </p:nvSpPr>
        <p:spPr/>
        <p:txBody>
          <a:bodyPr/>
          <a:lstStyle/>
          <a:p>
            <a:r>
              <a:rPr lang="en-US" dirty="0" smtClean="0"/>
              <a:t>PRACTISING ANALYSIS – Chapter 2</a:t>
            </a:r>
            <a:endParaRPr lang="en-GB" dirty="0"/>
          </a:p>
        </p:txBody>
      </p:sp>
    </p:spTree>
    <p:extLst>
      <p:ext uri="{BB962C8B-B14F-4D97-AF65-F5344CB8AC3E}">
        <p14:creationId xmlns:p14="http://schemas.microsoft.com/office/powerpoint/2010/main" val="3915268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 Structural repetition</a:t>
            </a:r>
            <a:br>
              <a:rPr lang="en-US" sz="2800" dirty="0" smtClean="0"/>
            </a:br>
            <a:r>
              <a:rPr lang="en-US" sz="2800" dirty="0" smtClean="0"/>
              <a:t>- Punctuation </a:t>
            </a:r>
            <a:endParaRPr lang="en-US" sz="2800"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Jack broke in.</a:t>
            </a:r>
            <a:br>
              <a:rPr lang="en-US" dirty="0"/>
            </a:br>
            <a:r>
              <a:rPr lang="en-US" dirty="0"/>
              <a:t>"All the same you need an army--for hunting. Hunting pigs--"</a:t>
            </a:r>
            <a:br>
              <a:rPr lang="en-US" dirty="0"/>
            </a:br>
            <a:r>
              <a:rPr lang="en-US" dirty="0"/>
              <a:t>"Yes. There are pigs on the island."</a:t>
            </a:r>
            <a:br>
              <a:rPr lang="en-US" dirty="0"/>
            </a:br>
            <a:r>
              <a:rPr lang="en-US" dirty="0"/>
              <a:t>All three of them tried to convey the sense of the pink live thing struggling in the </a:t>
            </a:r>
            <a:r>
              <a:rPr lang="en-US" dirty="0" smtClean="0"/>
              <a:t>creepers</a:t>
            </a:r>
            <a:r>
              <a:rPr lang="en-US" dirty="0"/>
              <a:t>.</a:t>
            </a:r>
            <a:br>
              <a:rPr lang="en-US" dirty="0"/>
            </a:br>
            <a:r>
              <a:rPr lang="en-US" dirty="0"/>
              <a:t>"We saw--" </a:t>
            </a:r>
          </a:p>
          <a:p>
            <a:pPr marL="0" indent="0">
              <a:buNone/>
            </a:pPr>
            <a:r>
              <a:rPr lang="en-US" dirty="0"/>
              <a:t>"Squealing--"</a:t>
            </a:r>
            <a:br>
              <a:rPr lang="en-US" dirty="0"/>
            </a:br>
            <a:r>
              <a:rPr lang="en-US" dirty="0"/>
              <a:t>"It broke away--"</a:t>
            </a:r>
            <a:br>
              <a:rPr lang="en-US" dirty="0"/>
            </a:br>
            <a:r>
              <a:rPr lang="en-US" dirty="0"/>
              <a:t>"Before I could kill it--but--next time!"</a:t>
            </a:r>
            <a:br>
              <a:rPr lang="en-US" dirty="0"/>
            </a:br>
            <a:r>
              <a:rPr lang="en-US" dirty="0"/>
              <a:t>Jack slammed his knife into a trunk and looked round challengingly.</a:t>
            </a:r>
            <a:br>
              <a:rPr lang="en-US" dirty="0"/>
            </a:br>
            <a:endParaRPr lang="en-US" dirty="0"/>
          </a:p>
          <a:p>
            <a:pPr marL="0" indent="0">
              <a:buNone/>
            </a:pPr>
            <a:endParaRPr lang="en-US" dirty="0"/>
          </a:p>
        </p:txBody>
      </p:sp>
      <p:sp>
        <p:nvSpPr>
          <p:cNvPr id="4" name="TextBox 3"/>
          <p:cNvSpPr txBox="1"/>
          <p:nvPr/>
        </p:nvSpPr>
        <p:spPr>
          <a:xfrm>
            <a:off x="582439" y="515305"/>
            <a:ext cx="2775473" cy="807913"/>
          </a:xfrm>
          <a:prstGeom prst="rect">
            <a:avLst/>
          </a:prstGeom>
          <a:solidFill>
            <a:schemeClr val="accent3">
              <a:lumMod val="75000"/>
            </a:schemeClr>
          </a:solidFill>
        </p:spPr>
        <p:txBody>
          <a:bodyPr wrap="square" lIns="68580" tIns="34290" rIns="68580" bIns="34290" rtlCol="0">
            <a:spAutoFit/>
          </a:bodyPr>
          <a:lstStyle/>
          <a:p>
            <a:pPr algn="ctr" defTabSz="342900">
              <a:defRPr/>
            </a:pPr>
            <a:r>
              <a:rPr lang="en-GB" sz="1600" dirty="0">
                <a:solidFill>
                  <a:srgbClr val="FFFFFF"/>
                </a:solidFill>
                <a:latin typeface="Rockwell"/>
              </a:rPr>
              <a:t>Using the extract, how does Golding create a </a:t>
            </a:r>
            <a:r>
              <a:rPr lang="en-GB" sz="1600" dirty="0" smtClean="0">
                <a:solidFill>
                  <a:srgbClr val="FFFFFF"/>
                </a:solidFill>
                <a:latin typeface="Rockwell"/>
              </a:rPr>
              <a:t>sense </a:t>
            </a:r>
            <a:r>
              <a:rPr lang="en-GB" sz="1600" dirty="0">
                <a:solidFill>
                  <a:srgbClr val="FFFFFF"/>
                </a:solidFill>
                <a:latin typeface="Rockwell"/>
              </a:rPr>
              <a:t>of foreboding?</a:t>
            </a:r>
          </a:p>
        </p:txBody>
      </p:sp>
      <p:sp>
        <p:nvSpPr>
          <p:cNvPr id="5" name="TextBox 4"/>
          <p:cNvSpPr txBox="1"/>
          <p:nvPr/>
        </p:nvSpPr>
        <p:spPr>
          <a:xfrm>
            <a:off x="1002207" y="1789432"/>
            <a:ext cx="2081605" cy="284693"/>
          </a:xfrm>
          <a:prstGeom prst="rect">
            <a:avLst/>
          </a:prstGeom>
          <a:noFill/>
        </p:spPr>
        <p:txBody>
          <a:bodyPr wrap="square" lIns="68580" tIns="34290" rIns="68580" bIns="34290" rtlCol="0">
            <a:spAutoFit/>
          </a:bodyPr>
          <a:lstStyle/>
          <a:p>
            <a:pPr algn="ctr" defTabSz="342900">
              <a:defRPr/>
            </a:pPr>
            <a:r>
              <a:rPr lang="en-GB" dirty="0">
                <a:solidFill>
                  <a:prstClr val="black"/>
                </a:solidFill>
                <a:latin typeface="Rockwell"/>
              </a:rPr>
              <a:t>Consider:</a:t>
            </a:r>
          </a:p>
        </p:txBody>
      </p:sp>
    </p:spTree>
    <p:extLst>
      <p:ext uri="{BB962C8B-B14F-4D97-AF65-F5344CB8AC3E}">
        <p14:creationId xmlns:p14="http://schemas.microsoft.com/office/powerpoint/2010/main" val="789342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en-US" dirty="0"/>
              <a:t>The meeting hummed and was silent.</a:t>
            </a:r>
            <a:br>
              <a:rPr lang="en-US" dirty="0"/>
            </a:br>
            <a:r>
              <a:rPr lang="en-US" dirty="0"/>
              <a:t>"And another thing. We can't have everybody talking at once. We'll have to have </a:t>
            </a:r>
            <a:r>
              <a:rPr lang="en-US" dirty="0" smtClean="0"/>
              <a:t>'</a:t>
            </a:r>
            <a:r>
              <a:rPr lang="en-US" dirty="0"/>
              <a:t>Hands up' like at school."</a:t>
            </a:r>
            <a:br>
              <a:rPr lang="en-US" dirty="0"/>
            </a:br>
            <a:r>
              <a:rPr lang="en-US" dirty="0"/>
              <a:t>He held the conch before his face and glanced round the mouth.</a:t>
            </a:r>
            <a:br>
              <a:rPr lang="en-US" dirty="0"/>
            </a:br>
            <a:r>
              <a:rPr lang="en-US" dirty="0"/>
              <a:t>"Then I'll give him the conch."</a:t>
            </a:r>
            <a:br>
              <a:rPr lang="en-US" dirty="0"/>
            </a:br>
            <a:r>
              <a:rPr lang="en-US" dirty="0"/>
              <a:t>"Conch?"</a:t>
            </a:r>
            <a:br>
              <a:rPr lang="en-US" dirty="0"/>
            </a:br>
            <a:r>
              <a:rPr lang="en-US" dirty="0"/>
              <a:t>"That's what this shell's called. I'll give the conch to the next person to speak. He can </a:t>
            </a:r>
            <a:r>
              <a:rPr lang="en-US" dirty="0" smtClean="0"/>
              <a:t>hold </a:t>
            </a:r>
            <a:r>
              <a:rPr lang="en-US" dirty="0"/>
              <a:t>it when he's speaking." </a:t>
            </a:r>
            <a:endParaRPr lang="en-US" dirty="0" smtClean="0"/>
          </a:p>
          <a:p>
            <a:pPr marL="0" indent="0">
              <a:buNone/>
            </a:pPr>
            <a:r>
              <a:rPr lang="en-US" dirty="0" smtClean="0"/>
              <a:t>"</a:t>
            </a:r>
            <a:r>
              <a:rPr lang="en-US" dirty="0"/>
              <a:t>But--" </a:t>
            </a:r>
          </a:p>
          <a:p>
            <a:pPr marL="0" indent="0">
              <a:buNone/>
            </a:pPr>
            <a:r>
              <a:rPr lang="en-US" dirty="0"/>
              <a:t>"Look--"</a:t>
            </a:r>
            <a:br>
              <a:rPr lang="en-US" dirty="0"/>
            </a:br>
            <a:r>
              <a:rPr lang="en-US" dirty="0"/>
              <a:t>"And he won't be interrupted: Except by me."</a:t>
            </a:r>
            <a:br>
              <a:rPr lang="en-US" dirty="0"/>
            </a:br>
            <a:r>
              <a:rPr lang="en-US" dirty="0"/>
              <a:t>Jack was on his feet.</a:t>
            </a:r>
            <a:br>
              <a:rPr lang="en-US" dirty="0"/>
            </a:br>
            <a:r>
              <a:rPr lang="en-US" dirty="0"/>
              <a:t>"We'll have rules!" he cried excitedly. "Lots of rules! Then when anyone breaks '</a:t>
            </a:r>
            <a:r>
              <a:rPr lang="en-US" dirty="0" err="1"/>
              <a:t>em</a:t>
            </a:r>
            <a:r>
              <a:rPr lang="en-US" dirty="0"/>
              <a:t>--" </a:t>
            </a:r>
          </a:p>
          <a:p>
            <a:pPr marL="0" indent="0">
              <a:buNone/>
            </a:pPr>
            <a:endParaRPr lang="en-US" dirty="0"/>
          </a:p>
        </p:txBody>
      </p:sp>
      <p:sp>
        <p:nvSpPr>
          <p:cNvPr id="4" name="TextBox 3"/>
          <p:cNvSpPr txBox="1"/>
          <p:nvPr/>
        </p:nvSpPr>
        <p:spPr>
          <a:xfrm>
            <a:off x="582439" y="1317662"/>
            <a:ext cx="2775473" cy="2285241"/>
          </a:xfrm>
          <a:prstGeom prst="rect">
            <a:avLst/>
          </a:prstGeom>
          <a:solidFill>
            <a:schemeClr val="accent3">
              <a:lumMod val="75000"/>
            </a:schemeClr>
          </a:solidFill>
        </p:spPr>
        <p:txBody>
          <a:bodyPr wrap="square" lIns="68580" tIns="34290" rIns="68580" bIns="34290" rtlCol="0">
            <a:spAutoFit/>
          </a:bodyPr>
          <a:lstStyle/>
          <a:p>
            <a:pPr algn="ctr" defTabSz="342900">
              <a:defRPr/>
            </a:pPr>
            <a:r>
              <a:rPr lang="en-GB" sz="1600" dirty="0" smtClean="0">
                <a:solidFill>
                  <a:srgbClr val="FFFFFF"/>
                </a:solidFill>
                <a:latin typeface="Rockwell"/>
              </a:rPr>
              <a:t>The conch is supposed to represent democracy. However, the boys immaturity prevents it from ever being real. Using the extract, explain how this theme by Golding is being developed?</a:t>
            </a:r>
          </a:p>
          <a:p>
            <a:pPr algn="ctr" defTabSz="342900">
              <a:defRPr/>
            </a:pPr>
            <a:endParaRPr lang="en-GB" sz="1600" dirty="0">
              <a:solidFill>
                <a:srgbClr val="FFFFFF"/>
              </a:solidFill>
              <a:latin typeface="Rockwell"/>
            </a:endParaRPr>
          </a:p>
        </p:txBody>
      </p:sp>
    </p:spTree>
    <p:extLst>
      <p:ext uri="{BB962C8B-B14F-4D97-AF65-F5344CB8AC3E}">
        <p14:creationId xmlns:p14="http://schemas.microsoft.com/office/powerpoint/2010/main" val="126277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 </a:t>
            </a:r>
            <a:r>
              <a:rPr lang="en-US" sz="2200" dirty="0" smtClean="0"/>
              <a:t>Repetition</a:t>
            </a:r>
            <a:br>
              <a:rPr lang="en-US" sz="2200" dirty="0" smtClean="0"/>
            </a:br>
            <a:r>
              <a:rPr lang="en-US" sz="2200" dirty="0" smtClean="0"/>
              <a:t>- Punctuation </a:t>
            </a:r>
            <a:br>
              <a:rPr lang="en-US" sz="2200" dirty="0" smtClean="0"/>
            </a:br>
            <a:r>
              <a:rPr lang="en-US" sz="2200" dirty="0" smtClean="0"/>
              <a:t>- Jack’s dialogue</a:t>
            </a:r>
            <a:br>
              <a:rPr lang="en-US" sz="2200" dirty="0" smtClean="0"/>
            </a:br>
            <a:r>
              <a:rPr lang="en-US" sz="2200" dirty="0" smtClean="0"/>
              <a:t>- Interruptions </a:t>
            </a:r>
            <a:endParaRPr lang="en-US" sz="2200" dirty="0"/>
          </a:p>
        </p:txBody>
      </p:sp>
      <p:sp>
        <p:nvSpPr>
          <p:cNvPr id="3" name="Content Placeholder 2"/>
          <p:cNvSpPr>
            <a:spLocks noGrp="1"/>
          </p:cNvSpPr>
          <p:nvPr>
            <p:ph idx="1"/>
          </p:nvPr>
        </p:nvSpPr>
        <p:spPr>
          <a:xfrm>
            <a:off x="3419546" y="602390"/>
            <a:ext cx="5678734" cy="3936467"/>
          </a:xfrm>
        </p:spPr>
        <p:txBody>
          <a:bodyPr>
            <a:noAutofit/>
          </a:bodyPr>
          <a:lstStyle/>
          <a:p>
            <a:pPr marL="0" indent="0">
              <a:buNone/>
            </a:pPr>
            <a:r>
              <a:rPr lang="en-US" sz="1050" b="1" dirty="0"/>
              <a:t>"But there isn't a beastie!" </a:t>
            </a:r>
          </a:p>
          <a:p>
            <a:pPr marL="0" indent="0">
              <a:buNone/>
            </a:pPr>
            <a:r>
              <a:rPr lang="en-US" sz="1050" b="1" dirty="0"/>
              <a:t>"He says in the morning it turned into them things like ropes in the trees and hung in the branches. He says will it come back tonight?" </a:t>
            </a:r>
          </a:p>
          <a:p>
            <a:pPr marL="0" indent="0">
              <a:buNone/>
            </a:pPr>
            <a:r>
              <a:rPr lang="en-US" sz="1050" b="1" dirty="0"/>
              <a:t>"But there isn't a beastie!" </a:t>
            </a:r>
          </a:p>
          <a:p>
            <a:pPr marL="0" indent="0">
              <a:buNone/>
            </a:pPr>
            <a:r>
              <a:rPr lang="en-US" sz="1050" b="1" dirty="0"/>
              <a:t>There was no laughter at all now and more grave watching. Ralph pushed both hands through his hair and looked at the little boy in mixed amusement and exasperation. </a:t>
            </a:r>
          </a:p>
          <a:p>
            <a:pPr marL="0" indent="0">
              <a:buNone/>
            </a:pPr>
            <a:r>
              <a:rPr lang="en-US" sz="1050" b="1" dirty="0"/>
              <a:t>Jack seized the conch. </a:t>
            </a:r>
          </a:p>
          <a:p>
            <a:pPr marL="0" indent="0">
              <a:buNone/>
            </a:pPr>
            <a:r>
              <a:rPr lang="en-US" sz="1050" b="1" dirty="0"/>
              <a:t>"Ralph's right of course. There isn't a snake-thing. But if there was a snake we'd hunt it and kill it. We're going to hunt pigs to get meat for everybody. And we'll look for the snake too--" </a:t>
            </a:r>
          </a:p>
          <a:p>
            <a:pPr marL="0" indent="0">
              <a:buNone/>
            </a:pPr>
            <a:r>
              <a:rPr lang="en-US" sz="1050" b="1" dirty="0"/>
              <a:t>"But there isn't a snake!"</a:t>
            </a:r>
            <a:br>
              <a:rPr lang="en-US" sz="1050" b="1" dirty="0"/>
            </a:br>
            <a:r>
              <a:rPr lang="en-US" sz="1050" b="1" dirty="0"/>
              <a:t>"We'll make sure when we go hunting."</a:t>
            </a:r>
            <a:br>
              <a:rPr lang="en-US" sz="1050" b="1" dirty="0"/>
            </a:br>
            <a:r>
              <a:rPr lang="en-US" sz="1050" b="1" dirty="0"/>
              <a:t>Ralph was annoyed and, for the moment, defeated. He felt himself facing something </a:t>
            </a:r>
            <a:r>
              <a:rPr lang="en-US" sz="1050" b="1" dirty="0" smtClean="0"/>
              <a:t>ungraspable</a:t>
            </a:r>
            <a:r>
              <a:rPr lang="en-US" sz="1050" b="1" dirty="0"/>
              <a:t>. The eyes that looked so intently at him were without humor. "But there isn't a beast!" </a:t>
            </a:r>
          </a:p>
          <a:p>
            <a:pPr marL="0" indent="0">
              <a:buNone/>
            </a:pPr>
            <a:r>
              <a:rPr lang="en-US" sz="1050" b="1" dirty="0"/>
              <a:t>Something he had not known was there rose in him and compelled him to make the point, loudly and again. </a:t>
            </a:r>
          </a:p>
          <a:p>
            <a:pPr marL="0" indent="0">
              <a:buNone/>
            </a:pPr>
            <a:r>
              <a:rPr lang="en-US" sz="1050" b="1" dirty="0"/>
              <a:t>"But I tell you there isn't a beast!"</a:t>
            </a:r>
            <a:br>
              <a:rPr lang="en-US" sz="1050" b="1" dirty="0"/>
            </a:br>
            <a:endParaRPr lang="en-US" sz="1050" b="1" dirty="0"/>
          </a:p>
        </p:txBody>
      </p:sp>
      <p:sp>
        <p:nvSpPr>
          <p:cNvPr id="4" name="TextBox 3"/>
          <p:cNvSpPr txBox="1"/>
          <p:nvPr/>
        </p:nvSpPr>
        <p:spPr>
          <a:xfrm>
            <a:off x="582439" y="919262"/>
            <a:ext cx="2775473" cy="807913"/>
          </a:xfrm>
          <a:prstGeom prst="rect">
            <a:avLst/>
          </a:prstGeom>
          <a:solidFill>
            <a:schemeClr val="accent3">
              <a:lumMod val="75000"/>
            </a:schemeClr>
          </a:solidFill>
        </p:spPr>
        <p:txBody>
          <a:bodyPr wrap="square" lIns="68580" tIns="34290" rIns="68580" bIns="34290" rtlCol="0">
            <a:spAutoFit/>
          </a:bodyPr>
          <a:lstStyle/>
          <a:p>
            <a:pPr algn="ctr" defTabSz="342900">
              <a:defRPr/>
            </a:pPr>
            <a:r>
              <a:rPr lang="en-GB" sz="1600" dirty="0">
                <a:solidFill>
                  <a:srgbClr val="FFFFFF"/>
                </a:solidFill>
                <a:latin typeface="Rockwell"/>
              </a:rPr>
              <a:t>Using the extract, how does Golding </a:t>
            </a:r>
            <a:r>
              <a:rPr lang="en-GB" sz="1600" dirty="0" smtClean="0">
                <a:solidFill>
                  <a:srgbClr val="FFFFFF"/>
                </a:solidFill>
                <a:latin typeface="Rockwell"/>
              </a:rPr>
              <a:t>develop the sense of building tension?</a:t>
            </a:r>
            <a:endParaRPr lang="en-GB" sz="1600" dirty="0">
              <a:solidFill>
                <a:srgbClr val="FFFFFF"/>
              </a:solidFill>
              <a:latin typeface="Rockwell"/>
            </a:endParaRPr>
          </a:p>
        </p:txBody>
      </p:sp>
      <p:sp>
        <p:nvSpPr>
          <p:cNvPr id="5" name="TextBox 4"/>
          <p:cNvSpPr txBox="1"/>
          <p:nvPr/>
        </p:nvSpPr>
        <p:spPr>
          <a:xfrm>
            <a:off x="1002207" y="1789432"/>
            <a:ext cx="2081605" cy="284693"/>
          </a:xfrm>
          <a:prstGeom prst="rect">
            <a:avLst/>
          </a:prstGeom>
          <a:noFill/>
        </p:spPr>
        <p:txBody>
          <a:bodyPr wrap="square" lIns="68580" tIns="34290" rIns="68580" bIns="34290" rtlCol="0">
            <a:spAutoFit/>
          </a:bodyPr>
          <a:lstStyle/>
          <a:p>
            <a:pPr algn="ctr" defTabSz="342900">
              <a:defRPr/>
            </a:pPr>
            <a:r>
              <a:rPr lang="en-GB" dirty="0">
                <a:solidFill>
                  <a:prstClr val="black"/>
                </a:solidFill>
                <a:latin typeface="Rockwell"/>
              </a:rPr>
              <a:t>Consider:</a:t>
            </a:r>
          </a:p>
        </p:txBody>
      </p:sp>
    </p:spTree>
    <p:extLst>
      <p:ext uri="{BB962C8B-B14F-4D97-AF65-F5344CB8AC3E}">
        <p14:creationId xmlns:p14="http://schemas.microsoft.com/office/powerpoint/2010/main" val="1538129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 </a:t>
            </a:r>
            <a:r>
              <a:rPr lang="en-US" sz="2200" dirty="0" smtClean="0"/>
              <a:t>Repetition</a:t>
            </a:r>
            <a:br>
              <a:rPr lang="en-US" sz="2200" dirty="0" smtClean="0"/>
            </a:br>
            <a:r>
              <a:rPr lang="en-US" sz="2200" dirty="0" smtClean="0"/>
              <a:t>- Punctuation </a:t>
            </a:r>
            <a:br>
              <a:rPr lang="en-US" sz="2200" dirty="0" smtClean="0"/>
            </a:br>
            <a:r>
              <a:rPr lang="en-US" sz="2200" dirty="0" smtClean="0"/>
              <a:t>- Jack’s dialogue</a:t>
            </a:r>
            <a:br>
              <a:rPr lang="en-US" sz="2200" dirty="0" smtClean="0"/>
            </a:br>
            <a:r>
              <a:rPr lang="en-US" sz="2200" dirty="0" smtClean="0"/>
              <a:t>- Interruptions </a:t>
            </a:r>
            <a:endParaRPr lang="en-US" sz="2200"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a:t>"But there isn't a beastie!" </a:t>
            </a:r>
          </a:p>
          <a:p>
            <a:pPr marL="0" indent="0">
              <a:buNone/>
            </a:pPr>
            <a:r>
              <a:rPr lang="en-US" dirty="0"/>
              <a:t>"He says in the morning it turned into them things like ropes in the trees and hung in the branches. He says will it come back tonight?" </a:t>
            </a:r>
          </a:p>
          <a:p>
            <a:pPr marL="0" indent="0">
              <a:buNone/>
            </a:pPr>
            <a:r>
              <a:rPr lang="en-US" dirty="0"/>
              <a:t>"But there isn't a beastie!" </a:t>
            </a:r>
          </a:p>
          <a:p>
            <a:pPr marL="0" indent="0">
              <a:buNone/>
            </a:pPr>
            <a:r>
              <a:rPr lang="en-US" dirty="0"/>
              <a:t>There was no laughter at all now and more grave watching. Ralph pushed both hands through his hair and looked at the little boy in mixed amusement and exasperation. </a:t>
            </a:r>
          </a:p>
          <a:p>
            <a:pPr marL="0" indent="0">
              <a:buNone/>
            </a:pPr>
            <a:r>
              <a:rPr lang="en-US" dirty="0"/>
              <a:t>Jack seized the conch. </a:t>
            </a:r>
          </a:p>
          <a:p>
            <a:pPr marL="0" indent="0">
              <a:buNone/>
            </a:pPr>
            <a:r>
              <a:rPr lang="en-US" dirty="0"/>
              <a:t>"Ralph's right of course. There isn't a snake-thing. But if there was a snake we'd hunt it and kill it. We're going to hunt pigs to get meat for everybody. And we'll look for the snake too--" </a:t>
            </a:r>
          </a:p>
          <a:p>
            <a:pPr marL="0" indent="0">
              <a:buNone/>
            </a:pPr>
            <a:r>
              <a:rPr lang="en-US" dirty="0"/>
              <a:t>"But there isn't a snake!"</a:t>
            </a:r>
            <a:br>
              <a:rPr lang="en-US" dirty="0"/>
            </a:br>
            <a:r>
              <a:rPr lang="en-US" dirty="0"/>
              <a:t>"We'll make sure when we go hunting."</a:t>
            </a:r>
            <a:br>
              <a:rPr lang="en-US" dirty="0"/>
            </a:br>
            <a:r>
              <a:rPr lang="en-US" dirty="0"/>
              <a:t>Ralph was annoyed and, for the moment, defeated. He felt himself facing something </a:t>
            </a:r>
            <a:r>
              <a:rPr lang="en-US" dirty="0" smtClean="0"/>
              <a:t>ungraspable</a:t>
            </a:r>
            <a:r>
              <a:rPr lang="en-US" dirty="0"/>
              <a:t>. The eyes that looked so intently at him were without humor. "But there isn't a beast!" </a:t>
            </a:r>
          </a:p>
          <a:p>
            <a:pPr marL="0" indent="0">
              <a:buNone/>
            </a:pPr>
            <a:r>
              <a:rPr lang="en-US" dirty="0"/>
              <a:t>Something he had not known was there rose in him and compelled him to make the point, loudly and again. </a:t>
            </a:r>
          </a:p>
          <a:p>
            <a:pPr marL="0" indent="0">
              <a:buNone/>
            </a:pPr>
            <a:r>
              <a:rPr lang="en-US" dirty="0"/>
              <a:t>"But I tell you there isn't a beast!"</a:t>
            </a:r>
            <a:br>
              <a:rPr lang="en-US" dirty="0"/>
            </a:br>
            <a:endParaRPr lang="en-US" dirty="0"/>
          </a:p>
        </p:txBody>
      </p:sp>
      <p:sp>
        <p:nvSpPr>
          <p:cNvPr id="4" name="TextBox 3"/>
          <p:cNvSpPr txBox="1"/>
          <p:nvPr/>
        </p:nvSpPr>
        <p:spPr>
          <a:xfrm>
            <a:off x="582439" y="919262"/>
            <a:ext cx="2775473" cy="807913"/>
          </a:xfrm>
          <a:prstGeom prst="rect">
            <a:avLst/>
          </a:prstGeom>
          <a:solidFill>
            <a:schemeClr val="accent3">
              <a:lumMod val="75000"/>
            </a:schemeClr>
          </a:solidFill>
        </p:spPr>
        <p:txBody>
          <a:bodyPr wrap="square" lIns="68580" tIns="34290" rIns="68580" bIns="34290" rtlCol="0">
            <a:spAutoFit/>
          </a:bodyPr>
          <a:lstStyle/>
          <a:p>
            <a:pPr algn="ctr" defTabSz="342900">
              <a:defRPr/>
            </a:pPr>
            <a:r>
              <a:rPr lang="en-GB" sz="1600" dirty="0">
                <a:solidFill>
                  <a:srgbClr val="FFFFFF"/>
                </a:solidFill>
                <a:latin typeface="Rockwell"/>
              </a:rPr>
              <a:t>Using the extract, how does Golding </a:t>
            </a:r>
            <a:r>
              <a:rPr lang="en-GB" sz="1600" dirty="0" smtClean="0">
                <a:solidFill>
                  <a:srgbClr val="FFFFFF"/>
                </a:solidFill>
                <a:latin typeface="Rockwell"/>
              </a:rPr>
              <a:t>develop the sense of building tension?</a:t>
            </a:r>
            <a:endParaRPr lang="en-GB" sz="1600" dirty="0">
              <a:solidFill>
                <a:srgbClr val="FFFFFF"/>
              </a:solidFill>
              <a:latin typeface="Rockwell"/>
            </a:endParaRPr>
          </a:p>
        </p:txBody>
      </p:sp>
      <p:sp>
        <p:nvSpPr>
          <p:cNvPr id="5" name="TextBox 4"/>
          <p:cNvSpPr txBox="1"/>
          <p:nvPr/>
        </p:nvSpPr>
        <p:spPr>
          <a:xfrm>
            <a:off x="1002207" y="1789432"/>
            <a:ext cx="2081605" cy="284693"/>
          </a:xfrm>
          <a:prstGeom prst="rect">
            <a:avLst/>
          </a:prstGeom>
          <a:noFill/>
        </p:spPr>
        <p:txBody>
          <a:bodyPr wrap="square" lIns="68580" tIns="34290" rIns="68580" bIns="34290" rtlCol="0">
            <a:spAutoFit/>
          </a:bodyPr>
          <a:lstStyle/>
          <a:p>
            <a:pPr algn="ctr" defTabSz="342900">
              <a:defRPr/>
            </a:pPr>
            <a:r>
              <a:rPr lang="en-GB" dirty="0">
                <a:solidFill>
                  <a:prstClr val="black"/>
                </a:solidFill>
                <a:latin typeface="Rockwell"/>
              </a:rPr>
              <a:t>Consider:</a:t>
            </a:r>
          </a:p>
        </p:txBody>
      </p:sp>
    </p:spTree>
    <p:extLst>
      <p:ext uri="{BB962C8B-B14F-4D97-AF65-F5344CB8AC3E}">
        <p14:creationId xmlns:p14="http://schemas.microsoft.com/office/powerpoint/2010/main" val="2754767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dirty="0" smtClean="0"/>
              <a:t/>
            </a:r>
            <a:br>
              <a:rPr lang="en-US" sz="2200" dirty="0" smtClean="0"/>
            </a:br>
            <a:r>
              <a:rPr lang="en-US" sz="2200" dirty="0" smtClean="0"/>
              <a:t>- Punctuation </a:t>
            </a:r>
            <a:br>
              <a:rPr lang="en-US" sz="2200" dirty="0" smtClean="0"/>
            </a:br>
            <a:r>
              <a:rPr lang="en-US" sz="2200" dirty="0" smtClean="0"/>
              <a:t>- </a:t>
            </a:r>
            <a:r>
              <a:rPr lang="en-US" sz="2200" dirty="0"/>
              <a:t>W</a:t>
            </a:r>
            <a:r>
              <a:rPr lang="en-US" sz="2200" dirty="0" smtClean="0"/>
              <a:t>ord choice</a:t>
            </a:r>
            <a:br>
              <a:rPr lang="en-US" sz="2200" dirty="0" smtClean="0"/>
            </a:br>
            <a:r>
              <a:rPr lang="en-US" sz="2200" dirty="0" smtClean="0"/>
              <a:t>- </a:t>
            </a:r>
            <a:r>
              <a:rPr lang="en-US" sz="2200" dirty="0"/>
              <a:t>S</a:t>
            </a:r>
            <a:r>
              <a:rPr lang="en-US" sz="2200" dirty="0" smtClean="0"/>
              <a:t>entence structure </a:t>
            </a:r>
            <a:br>
              <a:rPr lang="en-US" sz="2200" dirty="0" smtClean="0"/>
            </a:br>
            <a:r>
              <a:rPr lang="en-US" sz="2200" dirty="0" smtClean="0"/>
              <a:t>- Symbolism of the conch</a:t>
            </a:r>
            <a:br>
              <a:rPr lang="en-US" sz="2200" dirty="0" smtClean="0"/>
            </a:br>
            <a:r>
              <a:rPr lang="en-US" sz="2200" dirty="0" smtClean="0"/>
              <a:t>- Character contrast   </a:t>
            </a:r>
            <a:endParaRPr lang="en-US" sz="2200"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"A fire! Make a fire!" </a:t>
            </a:r>
          </a:p>
          <a:p>
            <a:pPr marL="0" indent="0">
              <a:buNone/>
            </a:pPr>
            <a:r>
              <a:rPr lang="en-US" dirty="0"/>
              <a:t>At once half the boys were on their feet. Jack clamored among them, the conch forgotten. </a:t>
            </a:r>
          </a:p>
          <a:p>
            <a:pPr marL="0" indent="0">
              <a:buNone/>
            </a:pPr>
            <a:r>
              <a:rPr lang="en-US" dirty="0"/>
              <a:t>"Come on! Follow me!" </a:t>
            </a:r>
          </a:p>
          <a:p>
            <a:pPr marL="0" indent="0">
              <a:buNone/>
            </a:pPr>
            <a:r>
              <a:rPr lang="en-US" dirty="0"/>
              <a:t>The space under the palm trees was full of noise and movement. Ralph was on his feet too, shouting for quiet, but no one heard him. All at once the crowd swayed toward the island and was gone--following Jack. Even the tiny children went and did their best among the leaves and broken branches. Ralph was left, holding the conch, with no one but Piggy. </a:t>
            </a:r>
          </a:p>
          <a:p>
            <a:pPr marL="0" indent="0">
              <a:buNone/>
            </a:pPr>
            <a:r>
              <a:rPr lang="en-US" dirty="0"/>
              <a:t>Piggy's breathing was quite restored.</a:t>
            </a:r>
            <a:br>
              <a:rPr lang="en-US" dirty="0"/>
            </a:br>
            <a:r>
              <a:rPr lang="en-US" dirty="0"/>
              <a:t>"Like kids!" he said scornfully. "Acting like a crowd of kids</a:t>
            </a:r>
            <a:r>
              <a:rPr lang="en-US" dirty="0" smtClean="0"/>
              <a:t>!”</a:t>
            </a:r>
          </a:p>
          <a:p>
            <a:pPr marL="0" indent="0">
              <a:buNone/>
            </a:pPr>
            <a:r>
              <a:rPr lang="en-US" dirty="0"/>
              <a:t>Ralph looked at him doubtfully and laid the conch on the tree trunk</a:t>
            </a:r>
            <a:r>
              <a:rPr lang="en-US" dirty="0" smtClean="0"/>
              <a:t>.</a:t>
            </a:r>
            <a:endParaRPr lang="en-US" dirty="0"/>
          </a:p>
        </p:txBody>
      </p:sp>
      <p:sp>
        <p:nvSpPr>
          <p:cNvPr id="4" name="TextBox 3"/>
          <p:cNvSpPr txBox="1"/>
          <p:nvPr/>
        </p:nvSpPr>
        <p:spPr>
          <a:xfrm>
            <a:off x="582439" y="477890"/>
            <a:ext cx="2775473" cy="1300356"/>
          </a:xfrm>
          <a:prstGeom prst="rect">
            <a:avLst/>
          </a:prstGeom>
          <a:solidFill>
            <a:schemeClr val="accent3">
              <a:lumMod val="75000"/>
            </a:schemeClr>
          </a:solidFill>
        </p:spPr>
        <p:txBody>
          <a:bodyPr wrap="square" lIns="68580" tIns="34290" rIns="68580" bIns="34290" rtlCol="0">
            <a:spAutoFit/>
          </a:bodyPr>
          <a:lstStyle/>
          <a:p>
            <a:pPr algn="ctr" defTabSz="342900">
              <a:defRPr/>
            </a:pPr>
            <a:r>
              <a:rPr lang="en-GB" sz="1600" dirty="0">
                <a:solidFill>
                  <a:srgbClr val="FFFFFF"/>
                </a:solidFill>
                <a:latin typeface="Rockwell"/>
              </a:rPr>
              <a:t>Using the extract, how does Golding </a:t>
            </a:r>
            <a:r>
              <a:rPr lang="en-GB" sz="1600" dirty="0" smtClean="0">
                <a:solidFill>
                  <a:srgbClr val="FFFFFF"/>
                </a:solidFill>
                <a:latin typeface="Rockwell"/>
              </a:rPr>
              <a:t>develop the idea that the boys have no chance of surviving on their own?</a:t>
            </a:r>
            <a:endParaRPr lang="en-GB" sz="1600" dirty="0">
              <a:solidFill>
                <a:srgbClr val="FFFFFF"/>
              </a:solidFill>
              <a:latin typeface="Rockwell"/>
            </a:endParaRPr>
          </a:p>
        </p:txBody>
      </p:sp>
      <p:sp>
        <p:nvSpPr>
          <p:cNvPr id="5" name="TextBox 4"/>
          <p:cNvSpPr txBox="1"/>
          <p:nvPr/>
        </p:nvSpPr>
        <p:spPr>
          <a:xfrm>
            <a:off x="1002207" y="1789432"/>
            <a:ext cx="2081605" cy="284693"/>
          </a:xfrm>
          <a:prstGeom prst="rect">
            <a:avLst/>
          </a:prstGeom>
          <a:noFill/>
        </p:spPr>
        <p:txBody>
          <a:bodyPr wrap="square" lIns="68580" tIns="34290" rIns="68580" bIns="34290" rtlCol="0">
            <a:spAutoFit/>
          </a:bodyPr>
          <a:lstStyle/>
          <a:p>
            <a:pPr algn="ctr" defTabSz="342900">
              <a:defRPr/>
            </a:pPr>
            <a:r>
              <a:rPr lang="en-GB" dirty="0">
                <a:solidFill>
                  <a:prstClr val="black"/>
                </a:solidFill>
                <a:latin typeface="Rockwell"/>
              </a:rPr>
              <a:t>Consider:</a:t>
            </a:r>
          </a:p>
        </p:txBody>
      </p:sp>
    </p:spTree>
    <p:extLst>
      <p:ext uri="{BB962C8B-B14F-4D97-AF65-F5344CB8AC3E}">
        <p14:creationId xmlns:p14="http://schemas.microsoft.com/office/powerpoint/2010/main" val="4082833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dirty="0" smtClean="0"/>
              <a:t/>
            </a:r>
            <a:br>
              <a:rPr lang="en-US" sz="2200" dirty="0" smtClean="0"/>
            </a:br>
            <a:r>
              <a:rPr lang="en-US" sz="2200" dirty="0" smtClean="0"/>
              <a:t>- Punctuation </a:t>
            </a:r>
            <a:br>
              <a:rPr lang="en-US" sz="2200" dirty="0" smtClean="0"/>
            </a:br>
            <a:r>
              <a:rPr lang="en-US" sz="2200" dirty="0" smtClean="0"/>
              <a:t>- </a:t>
            </a:r>
            <a:r>
              <a:rPr lang="en-US" sz="2200" dirty="0"/>
              <a:t>W</a:t>
            </a:r>
            <a:r>
              <a:rPr lang="en-US" sz="2200" dirty="0" smtClean="0"/>
              <a:t>ord choice</a:t>
            </a:r>
            <a:br>
              <a:rPr lang="en-US" sz="2200" dirty="0" smtClean="0"/>
            </a:br>
            <a:r>
              <a:rPr lang="en-US" sz="2200" dirty="0" smtClean="0"/>
              <a:t>- </a:t>
            </a:r>
            <a:r>
              <a:rPr lang="en-US" sz="2200" dirty="0"/>
              <a:t>S</a:t>
            </a:r>
            <a:r>
              <a:rPr lang="en-US" sz="2200" dirty="0" smtClean="0"/>
              <a:t>entence structure </a:t>
            </a:r>
            <a:br>
              <a:rPr lang="en-US" sz="2200" dirty="0" smtClean="0"/>
            </a:br>
            <a:r>
              <a:rPr lang="en-US" sz="2200" dirty="0" smtClean="0"/>
              <a:t>- Character contrast   </a:t>
            </a:r>
            <a:endParaRPr lang="en-US" sz="2200" dirty="0"/>
          </a:p>
        </p:txBody>
      </p:sp>
      <p:sp>
        <p:nvSpPr>
          <p:cNvPr id="3" name="Content Placeholder 2"/>
          <p:cNvSpPr>
            <a:spLocks noGrp="1"/>
          </p:cNvSpPr>
          <p:nvPr>
            <p:ph idx="1"/>
          </p:nvPr>
        </p:nvSpPr>
        <p:spPr>
          <a:xfrm>
            <a:off x="3838838" y="291135"/>
            <a:ext cx="4711405" cy="3936467"/>
          </a:xfrm>
        </p:spPr>
        <p:txBody>
          <a:bodyPr>
            <a:normAutofit fontScale="77500" lnSpcReduction="20000"/>
          </a:bodyPr>
          <a:lstStyle/>
          <a:p>
            <a:pPr marL="0" indent="0">
              <a:buNone/>
            </a:pPr>
            <a:r>
              <a:rPr lang="en-US" dirty="0"/>
              <a:t>"Ralph! Hey! Where you going</a:t>
            </a:r>
            <a:r>
              <a:rPr lang="en-US" dirty="0" smtClean="0"/>
              <a:t>?”</a:t>
            </a:r>
          </a:p>
          <a:p>
            <a:pPr marL="0" indent="0">
              <a:buNone/>
            </a:pPr>
            <a:r>
              <a:rPr lang="en-US" dirty="0"/>
              <a:t/>
            </a:r>
            <a:br>
              <a:rPr lang="en-US" dirty="0"/>
            </a:br>
            <a:r>
              <a:rPr lang="en-US" dirty="0"/>
              <a:t>Ralph was already clambering over the first smashed swathes of the scar. A long way </a:t>
            </a:r>
            <a:r>
              <a:rPr lang="en-US" dirty="0" smtClean="0"/>
              <a:t>ahead </a:t>
            </a:r>
            <a:r>
              <a:rPr lang="en-US" dirty="0"/>
              <a:t>of him was crashing and laughter.</a:t>
            </a:r>
            <a:br>
              <a:rPr lang="en-US" dirty="0"/>
            </a:br>
            <a:r>
              <a:rPr lang="en-US" dirty="0"/>
              <a:t>Piggy watched him in disgust.</a:t>
            </a:r>
            <a:br>
              <a:rPr lang="en-US" dirty="0"/>
            </a:br>
            <a:endParaRPr lang="en-US" dirty="0" smtClean="0"/>
          </a:p>
          <a:p>
            <a:pPr marL="0" indent="0">
              <a:buNone/>
            </a:pPr>
            <a:r>
              <a:rPr lang="en-US" dirty="0" smtClean="0"/>
              <a:t>"</a:t>
            </a:r>
            <a:r>
              <a:rPr lang="en-US" dirty="0"/>
              <a:t>Like a crowd of kids--"</a:t>
            </a:r>
            <a:br>
              <a:rPr lang="en-US" dirty="0"/>
            </a:br>
            <a:endParaRPr lang="en-US" dirty="0" smtClean="0"/>
          </a:p>
          <a:p>
            <a:pPr marL="0" indent="0">
              <a:buNone/>
            </a:pPr>
            <a:r>
              <a:rPr lang="en-US" dirty="0" smtClean="0"/>
              <a:t>He </a:t>
            </a:r>
            <a:r>
              <a:rPr lang="en-US" dirty="0"/>
              <a:t>sighed, bent, and laced up his shoes. The noise of the errant assembly faded up the </a:t>
            </a:r>
            <a:r>
              <a:rPr lang="en-US" dirty="0" smtClean="0"/>
              <a:t>mountain</a:t>
            </a:r>
            <a:r>
              <a:rPr lang="en-US" dirty="0"/>
              <a:t>. Then, with the martyred expression of a parent who has to keep up with the senseless ebullience of the children, he picked up the conch, turned toward the forest, and began to pick his way over the tumbled scar. </a:t>
            </a:r>
          </a:p>
        </p:txBody>
      </p:sp>
      <p:sp>
        <p:nvSpPr>
          <p:cNvPr id="4" name="TextBox 3"/>
          <p:cNvSpPr txBox="1"/>
          <p:nvPr/>
        </p:nvSpPr>
        <p:spPr>
          <a:xfrm>
            <a:off x="582439" y="477890"/>
            <a:ext cx="2775473" cy="1054135"/>
          </a:xfrm>
          <a:prstGeom prst="rect">
            <a:avLst/>
          </a:prstGeom>
          <a:solidFill>
            <a:schemeClr val="accent3">
              <a:lumMod val="75000"/>
            </a:schemeClr>
          </a:solidFill>
        </p:spPr>
        <p:txBody>
          <a:bodyPr wrap="square" lIns="68580" tIns="34290" rIns="68580" bIns="34290" rtlCol="0">
            <a:spAutoFit/>
          </a:bodyPr>
          <a:lstStyle/>
          <a:p>
            <a:pPr algn="ctr" defTabSz="342900">
              <a:defRPr/>
            </a:pPr>
            <a:r>
              <a:rPr lang="en-GB" sz="1600" dirty="0">
                <a:solidFill>
                  <a:srgbClr val="FFFFFF"/>
                </a:solidFill>
                <a:latin typeface="Rockwell"/>
              </a:rPr>
              <a:t>Using the extract, how does Golding </a:t>
            </a:r>
            <a:r>
              <a:rPr lang="en-GB" sz="1600" dirty="0" smtClean="0">
                <a:solidFill>
                  <a:srgbClr val="FFFFFF"/>
                </a:solidFill>
                <a:latin typeface="Rockwell"/>
              </a:rPr>
              <a:t>develop the idea that there isn’t a competent leader amongst the boys?</a:t>
            </a:r>
            <a:endParaRPr lang="en-GB" sz="1600" dirty="0">
              <a:solidFill>
                <a:srgbClr val="FFFFFF"/>
              </a:solidFill>
              <a:latin typeface="Rockwell"/>
            </a:endParaRPr>
          </a:p>
        </p:txBody>
      </p:sp>
      <p:sp>
        <p:nvSpPr>
          <p:cNvPr id="5" name="TextBox 4"/>
          <p:cNvSpPr txBox="1"/>
          <p:nvPr/>
        </p:nvSpPr>
        <p:spPr>
          <a:xfrm>
            <a:off x="1002207" y="1789432"/>
            <a:ext cx="2081605" cy="284693"/>
          </a:xfrm>
          <a:prstGeom prst="rect">
            <a:avLst/>
          </a:prstGeom>
          <a:noFill/>
        </p:spPr>
        <p:txBody>
          <a:bodyPr wrap="square" lIns="68580" tIns="34290" rIns="68580" bIns="34290" rtlCol="0">
            <a:spAutoFit/>
          </a:bodyPr>
          <a:lstStyle/>
          <a:p>
            <a:pPr algn="ctr" defTabSz="342900">
              <a:defRPr/>
            </a:pPr>
            <a:r>
              <a:rPr lang="en-GB" dirty="0">
                <a:solidFill>
                  <a:prstClr val="black"/>
                </a:solidFill>
                <a:latin typeface="Rockwell"/>
              </a:rPr>
              <a:t>Consider:</a:t>
            </a:r>
          </a:p>
        </p:txBody>
      </p:sp>
      <p:sp>
        <p:nvSpPr>
          <p:cNvPr id="6" name="TextBox 5"/>
          <p:cNvSpPr txBox="1"/>
          <p:nvPr/>
        </p:nvSpPr>
        <p:spPr>
          <a:xfrm>
            <a:off x="3934644" y="4227602"/>
            <a:ext cx="2936590" cy="769441"/>
          </a:xfrm>
          <a:prstGeom prst="rect">
            <a:avLst/>
          </a:prstGeom>
          <a:noFill/>
        </p:spPr>
        <p:txBody>
          <a:bodyPr wrap="none" rtlCol="0">
            <a:spAutoFit/>
          </a:bodyPr>
          <a:lstStyle/>
          <a:p>
            <a:r>
              <a:rPr lang="en-US" sz="1100" dirty="0" smtClean="0"/>
              <a:t>Clambering = climbing wildly</a:t>
            </a:r>
          </a:p>
          <a:p>
            <a:r>
              <a:rPr lang="en-US" sz="1100" dirty="0" smtClean="0"/>
              <a:t>Errant = wayward, </a:t>
            </a:r>
            <a:r>
              <a:rPr lang="en-US" sz="1100" dirty="0" err="1" smtClean="0"/>
              <a:t>disorganised</a:t>
            </a:r>
            <a:endParaRPr lang="en-US" sz="1100" dirty="0" smtClean="0"/>
          </a:p>
          <a:p>
            <a:r>
              <a:rPr lang="en-US" sz="1100" dirty="0" smtClean="0"/>
              <a:t>Martyred = sacrificed/given up something</a:t>
            </a:r>
          </a:p>
          <a:p>
            <a:r>
              <a:rPr lang="en-US" sz="1100" dirty="0" smtClean="0"/>
              <a:t>Ebullience = great enthusiasm</a:t>
            </a:r>
            <a:endParaRPr lang="en-US" sz="1100" dirty="0"/>
          </a:p>
        </p:txBody>
      </p:sp>
    </p:spTree>
    <p:extLst>
      <p:ext uri="{BB962C8B-B14F-4D97-AF65-F5344CB8AC3E}">
        <p14:creationId xmlns:p14="http://schemas.microsoft.com/office/powerpoint/2010/main" val="1216596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dirty="0" smtClean="0"/>
              <a:t/>
            </a:r>
            <a:br>
              <a:rPr lang="en-US" sz="2200" dirty="0" smtClean="0"/>
            </a:br>
            <a:r>
              <a:rPr lang="en-US" sz="2200" dirty="0" smtClean="0"/>
              <a:t>- Punctuation </a:t>
            </a:r>
            <a:br>
              <a:rPr lang="en-US" sz="2200" dirty="0" smtClean="0"/>
            </a:br>
            <a:r>
              <a:rPr lang="en-US" sz="2200" dirty="0" smtClean="0"/>
              <a:t>- </a:t>
            </a:r>
            <a:r>
              <a:rPr lang="en-US" sz="2200" dirty="0"/>
              <a:t>W</a:t>
            </a:r>
            <a:r>
              <a:rPr lang="en-US" sz="2200" dirty="0" smtClean="0"/>
              <a:t>ord choice</a:t>
            </a:r>
            <a:br>
              <a:rPr lang="en-US" sz="2200" dirty="0" smtClean="0"/>
            </a:br>
            <a:r>
              <a:rPr lang="en-US" sz="2200" dirty="0" smtClean="0"/>
              <a:t>- </a:t>
            </a:r>
            <a:r>
              <a:rPr lang="en-US" sz="2200" dirty="0"/>
              <a:t>S</a:t>
            </a:r>
            <a:r>
              <a:rPr lang="en-US" sz="2200" dirty="0" smtClean="0"/>
              <a:t>entence structure </a:t>
            </a:r>
            <a:br>
              <a:rPr lang="en-US" sz="2200" dirty="0" smtClean="0"/>
            </a:br>
            <a:r>
              <a:rPr lang="en-US" sz="2200" dirty="0" smtClean="0"/>
              <a:t>- Symbolism of the conch</a:t>
            </a:r>
            <a:br>
              <a:rPr lang="en-US" sz="2200" dirty="0" smtClean="0"/>
            </a:br>
            <a:r>
              <a:rPr lang="en-US" sz="2200" dirty="0" smtClean="0"/>
              <a:t>- Character hypocrisy    </a:t>
            </a:r>
            <a:endParaRPr lang="en-US" sz="2200"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"I got the conch," said Piggy indignantly. "You let me speak!"</a:t>
            </a:r>
            <a:br>
              <a:rPr lang="en-US" dirty="0"/>
            </a:br>
            <a:r>
              <a:rPr lang="en-US" dirty="0"/>
              <a:t>"The conch doesn't count on top of the mountain," said Jack, "so you shut up."</a:t>
            </a:r>
            <a:br>
              <a:rPr lang="en-US" dirty="0"/>
            </a:br>
            <a:r>
              <a:rPr lang="en-US" dirty="0"/>
              <a:t>"I got the conch in my hand."</a:t>
            </a:r>
            <a:br>
              <a:rPr lang="en-US" dirty="0"/>
            </a:br>
            <a:r>
              <a:rPr lang="en-US" dirty="0"/>
              <a:t>"Put on green branches," said Maurice. "That's the best way to make smoke."</a:t>
            </a:r>
            <a:br>
              <a:rPr lang="en-US" dirty="0"/>
            </a:br>
            <a:r>
              <a:rPr lang="en-US" dirty="0"/>
              <a:t>"I got the conch--"</a:t>
            </a:r>
            <a:br>
              <a:rPr lang="en-US" dirty="0"/>
            </a:br>
            <a:r>
              <a:rPr lang="en-US" dirty="0"/>
              <a:t>Jack turned fiercely.</a:t>
            </a:r>
            <a:br>
              <a:rPr lang="en-US" dirty="0"/>
            </a:br>
            <a:r>
              <a:rPr lang="en-US" dirty="0"/>
              <a:t>"You shut up!"</a:t>
            </a:r>
            <a:br>
              <a:rPr lang="en-US" dirty="0"/>
            </a:br>
            <a:r>
              <a:rPr lang="en-US" dirty="0"/>
              <a:t>Piggy wilted. Ralph took the conch from him and looked round the circle of boys. </a:t>
            </a:r>
          </a:p>
          <a:p>
            <a:pPr marL="0" indent="0">
              <a:buNone/>
            </a:pPr>
            <a:r>
              <a:rPr lang="en-US" dirty="0"/>
              <a:t>"We've got to have special people for looking after the fire. Any day there may be a ship out there"--he waved his arm at the taut wire of the horizon--"and if we have a signal going they'll come and take us off. And another thing. We ought to have more rules. Where the conch is, that's a meeting. The same up here as down there." </a:t>
            </a:r>
          </a:p>
          <a:p>
            <a:pPr marL="0" indent="0">
              <a:buNone/>
            </a:pPr>
            <a:r>
              <a:rPr lang="en-US" dirty="0"/>
              <a:t>They assented. Piggy opened his mouth to speak, caught Jack's eye and shut it again. Jack held out his hands for the conch and stood up, holding the delicate thing carefully in his sooty hands. </a:t>
            </a:r>
          </a:p>
          <a:p>
            <a:pPr marL="0" indent="0">
              <a:buNone/>
            </a:pPr>
            <a:r>
              <a:rPr lang="en-US" dirty="0"/>
              <a:t>"I agree with Ralph. We've got to have rules and obey them. After all, we're not savages. We're English, and the English are best at everything. So we've got to do the right things." </a:t>
            </a:r>
          </a:p>
        </p:txBody>
      </p:sp>
      <p:sp>
        <p:nvSpPr>
          <p:cNvPr id="4" name="TextBox 3"/>
          <p:cNvSpPr txBox="1"/>
          <p:nvPr/>
        </p:nvSpPr>
        <p:spPr>
          <a:xfrm>
            <a:off x="582439" y="477890"/>
            <a:ext cx="2775473" cy="1300356"/>
          </a:xfrm>
          <a:prstGeom prst="rect">
            <a:avLst/>
          </a:prstGeom>
          <a:solidFill>
            <a:schemeClr val="accent3">
              <a:lumMod val="75000"/>
            </a:schemeClr>
          </a:solidFill>
        </p:spPr>
        <p:txBody>
          <a:bodyPr wrap="square" lIns="68580" tIns="34290" rIns="68580" bIns="34290" rtlCol="0">
            <a:spAutoFit/>
          </a:bodyPr>
          <a:lstStyle/>
          <a:p>
            <a:pPr algn="ctr" defTabSz="342900">
              <a:defRPr/>
            </a:pPr>
            <a:r>
              <a:rPr lang="en-GB" sz="1600" dirty="0">
                <a:solidFill>
                  <a:srgbClr val="FFFFFF"/>
                </a:solidFill>
                <a:latin typeface="Rockwell"/>
              </a:rPr>
              <a:t>Using the extract, how does Golding </a:t>
            </a:r>
            <a:r>
              <a:rPr lang="en-GB" sz="1600" dirty="0" smtClean="0">
                <a:solidFill>
                  <a:srgbClr val="FFFFFF"/>
                </a:solidFill>
                <a:latin typeface="Rockwell"/>
              </a:rPr>
              <a:t>develop the idea that the boys have no chance of surviving on their own?</a:t>
            </a:r>
            <a:endParaRPr lang="en-GB" sz="1600" dirty="0">
              <a:solidFill>
                <a:srgbClr val="FFFFFF"/>
              </a:solidFill>
              <a:latin typeface="Rockwell"/>
            </a:endParaRPr>
          </a:p>
        </p:txBody>
      </p:sp>
      <p:sp>
        <p:nvSpPr>
          <p:cNvPr id="5" name="TextBox 4"/>
          <p:cNvSpPr txBox="1"/>
          <p:nvPr/>
        </p:nvSpPr>
        <p:spPr>
          <a:xfrm>
            <a:off x="1002207" y="1789432"/>
            <a:ext cx="2081605" cy="284693"/>
          </a:xfrm>
          <a:prstGeom prst="rect">
            <a:avLst/>
          </a:prstGeom>
          <a:noFill/>
        </p:spPr>
        <p:txBody>
          <a:bodyPr wrap="square" lIns="68580" tIns="34290" rIns="68580" bIns="34290" rtlCol="0">
            <a:spAutoFit/>
          </a:bodyPr>
          <a:lstStyle/>
          <a:p>
            <a:pPr algn="ctr" defTabSz="342900">
              <a:defRPr/>
            </a:pPr>
            <a:r>
              <a:rPr lang="en-GB" dirty="0">
                <a:solidFill>
                  <a:prstClr val="black"/>
                </a:solidFill>
                <a:latin typeface="Rockwell"/>
              </a:rPr>
              <a:t>Consider:</a:t>
            </a:r>
          </a:p>
        </p:txBody>
      </p:sp>
    </p:spTree>
    <p:extLst>
      <p:ext uri="{BB962C8B-B14F-4D97-AF65-F5344CB8AC3E}">
        <p14:creationId xmlns:p14="http://schemas.microsoft.com/office/powerpoint/2010/main" val="2918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dirty="0" smtClean="0"/>
              <a:t> </a:t>
            </a:r>
            <a:br>
              <a:rPr lang="en-US" sz="2200" dirty="0" smtClean="0"/>
            </a:br>
            <a:r>
              <a:rPr lang="en-US" sz="2200" dirty="0" smtClean="0"/>
              <a:t>- </a:t>
            </a:r>
            <a:r>
              <a:rPr lang="en-US" sz="2200" dirty="0"/>
              <a:t>W</a:t>
            </a:r>
            <a:r>
              <a:rPr lang="en-US" sz="2200" dirty="0" smtClean="0"/>
              <a:t>ord choice</a:t>
            </a:r>
            <a:br>
              <a:rPr lang="en-US" sz="2200" dirty="0" smtClean="0"/>
            </a:br>
            <a:r>
              <a:rPr lang="en-US" sz="2200" dirty="0" smtClean="0"/>
              <a:t>- Pathetic fallacy</a:t>
            </a:r>
            <a:br>
              <a:rPr lang="en-US" sz="2200" dirty="0" smtClean="0"/>
            </a:br>
            <a:r>
              <a:rPr lang="en-US" sz="2200" dirty="0" smtClean="0"/>
              <a:t>- </a:t>
            </a:r>
            <a:r>
              <a:rPr lang="en-US" sz="2200" dirty="0"/>
              <a:t>S</a:t>
            </a:r>
            <a:r>
              <a:rPr lang="en-US" sz="2200" dirty="0" smtClean="0"/>
              <a:t>entence structure </a:t>
            </a:r>
            <a:br>
              <a:rPr lang="en-US" sz="2200" dirty="0" smtClean="0"/>
            </a:br>
            <a:r>
              <a:rPr lang="en-US" sz="2200" dirty="0" smtClean="0"/>
              <a:t>- Symbolism   </a:t>
            </a:r>
            <a:endParaRPr lang="en-US" sz="2200"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At length he let out his breath in a long sigh and opened his eyes. They were bright blue, eyes that in this frustration seemed bolting and nearly mad. He passed his tongue across dry lips and scanned the uncommunicative forest. Then again he stole forward and cast this way and that over the ground. </a:t>
            </a:r>
          </a:p>
          <a:p>
            <a:pPr marL="0" indent="0">
              <a:buNone/>
            </a:pPr>
            <a:r>
              <a:rPr lang="en-US" dirty="0"/>
              <a:t>The silence of the forest was more oppressive than the heat, and at this hour of the day there was not even the whine of insects. Only when Jack himself roused a gaudy bird from a primitive nest of sticks was the silence shattered and echoes set ringing by a harsh cry that seemed to come out of the abyss of ages. Jack himself shrank at this cry with a hiss of indrawn breath, and for a minute became less a hunter than a furtive thing, ape-like among the tangle of trees. Then the trail, the frustration, claimed him again and he searched the ground avidly. By the trunk of a vast tree that grew pale flowers on its grey bark he checked, closed his eyes, and once more drew in the warm air; and this time his breath came short, there was even a passing pallor in his face, and then the surge of blood again. He passed like a shadow under the darkness of the tree and crouched, looking down at the trodden ground at his feet. </a:t>
            </a:r>
          </a:p>
        </p:txBody>
      </p:sp>
      <p:sp>
        <p:nvSpPr>
          <p:cNvPr id="4" name="TextBox 3"/>
          <p:cNvSpPr txBox="1"/>
          <p:nvPr/>
        </p:nvSpPr>
        <p:spPr>
          <a:xfrm>
            <a:off x="582439" y="776690"/>
            <a:ext cx="2775473" cy="807913"/>
          </a:xfrm>
          <a:prstGeom prst="rect">
            <a:avLst/>
          </a:prstGeom>
          <a:solidFill>
            <a:schemeClr val="accent3">
              <a:lumMod val="75000"/>
            </a:schemeClr>
          </a:solidFill>
        </p:spPr>
        <p:txBody>
          <a:bodyPr wrap="square" lIns="68580" tIns="34290" rIns="68580" bIns="34290" rtlCol="0">
            <a:spAutoFit/>
          </a:bodyPr>
          <a:lstStyle/>
          <a:p>
            <a:pPr algn="ctr" defTabSz="342900">
              <a:defRPr/>
            </a:pPr>
            <a:r>
              <a:rPr lang="en-GB" sz="1600" dirty="0">
                <a:solidFill>
                  <a:srgbClr val="FFFFFF"/>
                </a:solidFill>
                <a:latin typeface="Rockwell"/>
              </a:rPr>
              <a:t>Using the extract, how does Golding </a:t>
            </a:r>
            <a:r>
              <a:rPr lang="en-GB" sz="1600" dirty="0" smtClean="0">
                <a:solidFill>
                  <a:srgbClr val="FFFFFF"/>
                </a:solidFill>
                <a:latin typeface="Rockwell"/>
              </a:rPr>
              <a:t>develop the idea that Jack is delusional? </a:t>
            </a:r>
            <a:endParaRPr lang="en-GB" sz="1600" dirty="0">
              <a:solidFill>
                <a:srgbClr val="FFFFFF"/>
              </a:solidFill>
              <a:latin typeface="Rockwell"/>
            </a:endParaRPr>
          </a:p>
        </p:txBody>
      </p:sp>
      <p:sp>
        <p:nvSpPr>
          <p:cNvPr id="5" name="TextBox 4"/>
          <p:cNvSpPr txBox="1"/>
          <p:nvPr/>
        </p:nvSpPr>
        <p:spPr>
          <a:xfrm>
            <a:off x="1002207" y="1789432"/>
            <a:ext cx="2081605" cy="284693"/>
          </a:xfrm>
          <a:prstGeom prst="rect">
            <a:avLst/>
          </a:prstGeom>
          <a:noFill/>
        </p:spPr>
        <p:txBody>
          <a:bodyPr wrap="square" lIns="68580" tIns="34290" rIns="68580" bIns="34290" rtlCol="0">
            <a:spAutoFit/>
          </a:bodyPr>
          <a:lstStyle/>
          <a:p>
            <a:pPr algn="ctr" defTabSz="342900">
              <a:defRPr/>
            </a:pPr>
            <a:r>
              <a:rPr lang="en-GB" dirty="0">
                <a:solidFill>
                  <a:prstClr val="black"/>
                </a:solidFill>
                <a:latin typeface="Rockwell"/>
              </a:rPr>
              <a:t>Consider:</a:t>
            </a:r>
          </a:p>
        </p:txBody>
      </p:sp>
    </p:spTree>
    <p:extLst>
      <p:ext uri="{BB962C8B-B14F-4D97-AF65-F5344CB8AC3E}">
        <p14:creationId xmlns:p14="http://schemas.microsoft.com/office/powerpoint/2010/main" val="3961555813"/>
      </p:ext>
    </p:extLst>
  </p:cSld>
  <p:clrMapOvr>
    <a:masterClrMapping/>
  </p:clrMapOvr>
</p:sld>
</file>

<file path=ppt/theme/theme1.xml><?xml version="1.0" encoding="utf-8"?>
<a:theme xmlns:a="http://schemas.openxmlformats.org/drawingml/2006/main" name="practising analysis">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tlas">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practising analysis.thmx</Template>
  <TotalTime>360</TotalTime>
  <Words>871</Words>
  <Application>Microsoft Office PowerPoint</Application>
  <PresentationFormat>On-screen Show (16:9)</PresentationFormat>
  <Paragraphs>67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 Light</vt:lpstr>
      <vt:lpstr>Rockwell</vt:lpstr>
      <vt:lpstr>Wingdings</vt:lpstr>
      <vt:lpstr>practising analysis</vt:lpstr>
      <vt:lpstr>LORD OF THE FLIES</vt:lpstr>
      <vt:lpstr>- Structural repetition - Punctuation </vt:lpstr>
      <vt:lpstr>PowerPoint Presentation</vt:lpstr>
      <vt:lpstr>- Repetition - Punctuation  - Jack’s dialogue - Interruptions </vt:lpstr>
      <vt:lpstr>- Repetition - Punctuation  - Jack’s dialogue - Interruptions </vt:lpstr>
      <vt:lpstr> - Punctuation  - Word choice - Sentence structure  - Symbolism of the conch - Character contrast   </vt:lpstr>
      <vt:lpstr> - Punctuation  - Word choice - Sentence structure  - Character contrast   </vt:lpstr>
      <vt:lpstr> - Punctuation  - Word choice - Sentence structure  - Symbolism of the conch - Character hypocrisy    </vt:lpstr>
      <vt:lpstr>  - Word choice - Pathetic fallacy - Sentence structure  - Symbolism   </vt:lpstr>
    </vt:vector>
  </TitlesOfParts>
  <Company>mosstribe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LORD OF THE FLIES</dc:title>
  <dc:creator>paul moss</dc:creator>
  <cp:lastModifiedBy>Paul  Moss</cp:lastModifiedBy>
  <cp:revision>19</cp:revision>
  <dcterms:created xsi:type="dcterms:W3CDTF">2018-02-15T01:50:30Z</dcterms:created>
  <dcterms:modified xsi:type="dcterms:W3CDTF">2018-03-28T15:02:14Z</dcterms:modified>
</cp:coreProperties>
</file>