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523F65CF-C7CB-4A69-A5F7-24605C1A3E91}" type="datetimeFigureOut">
              <a:rPr lang="en-GB" smtClean="0"/>
              <a:t>16/04/2018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2330726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F65CF-C7CB-4A69-A5F7-24605C1A3E91}"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2964863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1052520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F65CF-C7CB-4A69-A5F7-24605C1A3E91}"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175386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2565859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4048154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271823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3F65CF-C7CB-4A69-A5F7-24605C1A3E91}" type="datetimeFigureOut">
              <a:rPr lang="en-GB" smtClean="0"/>
              <a:t>16/04/2018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218605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50908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3F65CF-C7CB-4A69-A5F7-24605C1A3E91}" type="datetimeFigureOut">
              <a:rPr lang="en-GB" smtClean="0"/>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77082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523F65CF-C7CB-4A69-A5F7-24605C1A3E91}" type="datetimeFigureOut">
              <a:rPr lang="en-GB" smtClean="0"/>
              <a:t>16/04/2018</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F1017727-180D-48A3-93E3-936A4B9D6F4C}" type="slidenum">
              <a:rPr lang="en-GB" smtClean="0"/>
              <a:t>‹#›</a:t>
            </a:fld>
            <a:endParaRPr lang="en-GB"/>
          </a:p>
        </p:txBody>
      </p:sp>
    </p:spTree>
    <p:extLst>
      <p:ext uri="{BB962C8B-B14F-4D97-AF65-F5344CB8AC3E}">
        <p14:creationId xmlns:p14="http://schemas.microsoft.com/office/powerpoint/2010/main" val="349237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523F65CF-C7CB-4A69-A5F7-24605C1A3E91}" type="datetimeFigureOut">
              <a:rPr lang="en-GB" smtClean="0"/>
              <a:t>16/04/2018</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F1017727-180D-48A3-93E3-936A4B9D6F4C}" type="slidenum">
              <a:rPr lang="en-GB" smtClean="0"/>
              <a:t>‹#›</a:t>
            </a:fld>
            <a:endParaRPr lang="en-GB"/>
          </a:p>
        </p:txBody>
      </p:sp>
    </p:spTree>
    <p:extLst>
      <p:ext uri="{BB962C8B-B14F-4D97-AF65-F5344CB8AC3E}">
        <p14:creationId xmlns:p14="http://schemas.microsoft.com/office/powerpoint/2010/main" val="2347687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Ch</a:t>
            </a:r>
            <a:r>
              <a:rPr lang="en-US" dirty="0" smtClean="0"/>
              <a:t> 7</a:t>
            </a:r>
            <a:endParaRPr lang="en-GB" dirty="0"/>
          </a:p>
        </p:txBody>
      </p:sp>
      <p:sp>
        <p:nvSpPr>
          <p:cNvPr id="3" name="Subtitle 2"/>
          <p:cNvSpPr>
            <a:spLocks noGrp="1"/>
          </p:cNvSpPr>
          <p:nvPr>
            <p:ph type="subTitle" idx="1"/>
          </p:nvPr>
        </p:nvSpPr>
        <p:spPr/>
        <p:txBody>
          <a:bodyPr/>
          <a:lstStyle/>
          <a:p>
            <a:r>
              <a:rPr lang="en-US" dirty="0" smtClean="0"/>
              <a:t>Shadows and tall trees</a:t>
            </a:r>
            <a:endParaRPr lang="en-GB" dirty="0"/>
          </a:p>
        </p:txBody>
      </p:sp>
    </p:spTree>
    <p:extLst>
      <p:ext uri="{BB962C8B-B14F-4D97-AF65-F5344CB8AC3E}">
        <p14:creationId xmlns:p14="http://schemas.microsoft.com/office/powerpoint/2010/main" val="327734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How does Golding use the island to develop the theme of savagery overtaking </a:t>
            </a:r>
            <a:r>
              <a:rPr lang="en-US" sz="2800" dirty="0" err="1" smtClean="0"/>
              <a:t>civilisation</a:t>
            </a:r>
            <a:r>
              <a:rPr lang="en-US" sz="2800" dirty="0" smtClean="0"/>
              <a:t>?</a:t>
            </a:r>
            <a:endParaRPr lang="en-GB" sz="2800" dirty="0"/>
          </a:p>
        </p:txBody>
      </p:sp>
      <p:sp>
        <p:nvSpPr>
          <p:cNvPr id="3" name="Content Placeholder 2"/>
          <p:cNvSpPr>
            <a:spLocks noGrp="1"/>
          </p:cNvSpPr>
          <p:nvPr>
            <p:ph idx="1"/>
          </p:nvPr>
        </p:nvSpPr>
        <p:spPr/>
        <p:txBody>
          <a:bodyPr/>
          <a:lstStyle/>
          <a:p>
            <a:pPr marL="0" indent="0">
              <a:buNone/>
            </a:pPr>
            <a:r>
              <a:rPr lang="en-US" dirty="0"/>
              <a:t>Wave after wave, Ralph followed the rise and fall until something of the remoteness of the sea numbed his brain. Then gradually the almost infinite size of this water forced itself on his attention. This was the divider, the barrier. On the other side of the island, swathed at midday with mirage, defended by the shield of the quiet lagoon, one might dream of rescue; but here, faced by the brute obtuseness of the ocean, the miles of division, one was clamped down, one was helpless, one was condemned, one was-- </a:t>
            </a:r>
            <a:endParaRPr lang="en-GB" dirty="0"/>
          </a:p>
        </p:txBody>
      </p:sp>
    </p:spTree>
    <p:extLst>
      <p:ext uri="{BB962C8B-B14F-4D97-AF65-F5344CB8AC3E}">
        <p14:creationId xmlns:p14="http://schemas.microsoft.com/office/powerpoint/2010/main" val="73442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Using the extract, and other sections of the story, discuss how Golding is using the character of Ralph to develop the central theme of the novel.</a:t>
            </a:r>
            <a:endParaRPr lang="en-GB" sz="2400" dirty="0"/>
          </a:p>
        </p:txBody>
      </p:sp>
      <p:sp>
        <p:nvSpPr>
          <p:cNvPr id="3" name="Content Placeholder 2"/>
          <p:cNvSpPr>
            <a:spLocks noGrp="1"/>
          </p:cNvSpPr>
          <p:nvPr>
            <p:ph idx="1"/>
          </p:nvPr>
        </p:nvSpPr>
        <p:spPr>
          <a:xfrm>
            <a:off x="4761470" y="1058559"/>
            <a:ext cx="7257535" cy="5248622"/>
          </a:xfrm>
        </p:spPr>
        <p:txBody>
          <a:bodyPr>
            <a:noAutofit/>
          </a:bodyPr>
          <a:lstStyle/>
          <a:p>
            <a:pPr marL="0" indent="0">
              <a:buNone/>
            </a:pPr>
            <a:r>
              <a:rPr lang="en-US" sz="1100" b="1" dirty="0"/>
              <a:t>Ralph found he was able to measure the distance coldly and take aim. With the boar only five yards away, he flung the foolish wooden stick that he carried, saw it hit the great snout and hang there for a moment. The boar's note changed to a squeal and it swerved aside into the covert. The pig-run filled with shouting boys again, Jack came running back, and poked about in the undergrowth.</a:t>
            </a:r>
            <a:endParaRPr lang="en-GB" sz="1100" b="1" dirty="0"/>
          </a:p>
          <a:p>
            <a:pPr marL="0" indent="0">
              <a:buNone/>
            </a:pPr>
            <a:r>
              <a:rPr lang="en-US" sz="1100" b="1" dirty="0" smtClean="0"/>
              <a:t>"</a:t>
            </a:r>
            <a:r>
              <a:rPr lang="en-US" sz="1100" b="1" dirty="0"/>
              <a:t>Through here--"</a:t>
            </a:r>
            <a:endParaRPr lang="en-GB" sz="1100" b="1" dirty="0"/>
          </a:p>
          <a:p>
            <a:pPr marL="0" indent="0">
              <a:buNone/>
            </a:pPr>
            <a:r>
              <a:rPr lang="en-US" sz="1100" b="1" dirty="0" smtClean="0"/>
              <a:t>"</a:t>
            </a:r>
            <a:r>
              <a:rPr lang="en-US" sz="1100" b="1" dirty="0"/>
              <a:t>But he'd do us!"</a:t>
            </a:r>
            <a:endParaRPr lang="en-GB" sz="1100" b="1" dirty="0"/>
          </a:p>
          <a:p>
            <a:pPr marL="0" indent="0">
              <a:buNone/>
            </a:pPr>
            <a:r>
              <a:rPr lang="en-US" sz="1100" b="1" dirty="0" smtClean="0"/>
              <a:t>"</a:t>
            </a:r>
            <a:r>
              <a:rPr lang="en-US" sz="1100" b="1" dirty="0"/>
              <a:t>Through here, I said--"</a:t>
            </a:r>
            <a:endParaRPr lang="en-GB" sz="1100" b="1" dirty="0"/>
          </a:p>
          <a:p>
            <a:pPr marL="0" indent="0">
              <a:buNone/>
            </a:pPr>
            <a:r>
              <a:rPr lang="en-US" sz="1100" b="1" dirty="0" smtClean="0"/>
              <a:t>The </a:t>
            </a:r>
            <a:r>
              <a:rPr lang="en-US" sz="1100" b="1" dirty="0"/>
              <a:t>boar was floundering away from them. They found another pig-run parallel to the first and Jack raced away. Ralph was full of fright and apprehension and pride.</a:t>
            </a:r>
            <a:endParaRPr lang="en-GB" sz="1100" b="1" dirty="0"/>
          </a:p>
          <a:p>
            <a:pPr marL="0" indent="0">
              <a:buNone/>
            </a:pPr>
            <a:r>
              <a:rPr lang="en-US" sz="1100" b="1" dirty="0" smtClean="0"/>
              <a:t>"</a:t>
            </a:r>
            <a:r>
              <a:rPr lang="en-US" sz="1100" b="1" dirty="0"/>
              <a:t>I hit him! The spear stuck in--"</a:t>
            </a:r>
            <a:endParaRPr lang="en-GB" sz="1100" b="1" dirty="0"/>
          </a:p>
          <a:p>
            <a:pPr marL="0" indent="0">
              <a:buNone/>
            </a:pPr>
            <a:r>
              <a:rPr lang="en-US" sz="1100" b="1" dirty="0" smtClean="0"/>
              <a:t>Now </a:t>
            </a:r>
            <a:r>
              <a:rPr lang="en-US" sz="1100" b="1" dirty="0"/>
              <a:t>they came, unexpectedly, to an open space by the sea. Jack cast about on the bare rock and looked anxious.</a:t>
            </a:r>
            <a:endParaRPr lang="en-GB" sz="1100" b="1" dirty="0"/>
          </a:p>
          <a:p>
            <a:pPr marL="0" indent="0">
              <a:buNone/>
            </a:pPr>
            <a:r>
              <a:rPr lang="en-US" sz="1100" b="1" dirty="0" smtClean="0"/>
              <a:t>"</a:t>
            </a:r>
            <a:r>
              <a:rPr lang="en-US" sz="1100" b="1" dirty="0"/>
              <a:t>He's gone."</a:t>
            </a:r>
            <a:endParaRPr lang="en-GB" sz="1100" b="1" dirty="0"/>
          </a:p>
          <a:p>
            <a:pPr marL="0" indent="0">
              <a:buNone/>
            </a:pPr>
            <a:r>
              <a:rPr lang="en-US" sz="1100" b="1" dirty="0" smtClean="0"/>
              <a:t>"</a:t>
            </a:r>
            <a:r>
              <a:rPr lang="en-US" sz="1100" b="1" dirty="0"/>
              <a:t>I hit him," said Ralph again, "and the spear stuck in a bit."</a:t>
            </a:r>
            <a:endParaRPr lang="en-GB" sz="1100" b="1" dirty="0"/>
          </a:p>
          <a:p>
            <a:pPr marL="0" indent="0">
              <a:buNone/>
            </a:pPr>
            <a:r>
              <a:rPr lang="en-US" sz="1100" b="1" dirty="0" smtClean="0"/>
              <a:t>He </a:t>
            </a:r>
            <a:r>
              <a:rPr lang="en-US" sz="1100" b="1" dirty="0"/>
              <a:t>felt the need of witnesses.</a:t>
            </a:r>
            <a:endParaRPr lang="en-GB" sz="1100" b="1" dirty="0"/>
          </a:p>
          <a:p>
            <a:pPr marL="0" indent="0">
              <a:buNone/>
            </a:pPr>
            <a:r>
              <a:rPr lang="en-US" sz="1100" b="1" dirty="0" smtClean="0"/>
              <a:t>"</a:t>
            </a:r>
            <a:r>
              <a:rPr lang="en-US" sz="1100" b="1" dirty="0"/>
              <a:t>Didn't you see me?"</a:t>
            </a:r>
            <a:endParaRPr lang="en-GB" sz="1100" b="1" dirty="0"/>
          </a:p>
          <a:p>
            <a:pPr marL="0" indent="0">
              <a:buNone/>
            </a:pPr>
            <a:r>
              <a:rPr lang="en-US" sz="1100" b="1" dirty="0" smtClean="0"/>
              <a:t>Maurice </a:t>
            </a:r>
            <a:r>
              <a:rPr lang="en-US" sz="1100" b="1" dirty="0"/>
              <a:t>nodded.</a:t>
            </a:r>
            <a:endParaRPr lang="en-GB" sz="1100" b="1" dirty="0"/>
          </a:p>
          <a:p>
            <a:pPr marL="0" indent="0">
              <a:buNone/>
            </a:pPr>
            <a:r>
              <a:rPr lang="en-US" sz="1100" b="1" dirty="0" smtClean="0"/>
              <a:t>"</a:t>
            </a:r>
            <a:r>
              <a:rPr lang="en-US" sz="1100" b="1" dirty="0"/>
              <a:t>I saw you. Right bang on his snout--</a:t>
            </a:r>
            <a:r>
              <a:rPr lang="en-US" sz="1100" b="1" dirty="0" err="1"/>
              <a:t>Wheee</a:t>
            </a:r>
            <a:r>
              <a:rPr lang="en-US" sz="1100" b="1" dirty="0"/>
              <a:t>!"</a:t>
            </a:r>
            <a:endParaRPr lang="en-GB" sz="1100" b="1" dirty="0"/>
          </a:p>
          <a:p>
            <a:pPr marL="0" indent="0">
              <a:buNone/>
            </a:pPr>
            <a:r>
              <a:rPr lang="en-US" sz="1100" b="1" dirty="0" smtClean="0"/>
              <a:t>Ralph </a:t>
            </a:r>
            <a:r>
              <a:rPr lang="en-US" sz="1100" b="1" dirty="0"/>
              <a:t>talked on, excitedly.</a:t>
            </a:r>
            <a:endParaRPr lang="en-GB" sz="1100" b="1" dirty="0"/>
          </a:p>
          <a:p>
            <a:pPr marL="0" indent="0">
              <a:buNone/>
            </a:pPr>
            <a:r>
              <a:rPr lang="en-US" sz="1100" b="1" dirty="0" smtClean="0"/>
              <a:t>"</a:t>
            </a:r>
            <a:r>
              <a:rPr lang="en-US" sz="1100" b="1" dirty="0"/>
              <a:t>I hit him all right. The spear stuck in. I wounded him!"</a:t>
            </a:r>
            <a:endParaRPr lang="en-GB" sz="1100" b="1" dirty="0"/>
          </a:p>
          <a:p>
            <a:pPr marL="0" indent="0">
              <a:buNone/>
            </a:pPr>
            <a:r>
              <a:rPr lang="en-US" sz="1100" b="1" dirty="0" smtClean="0"/>
              <a:t>He </a:t>
            </a:r>
            <a:r>
              <a:rPr lang="en-US" sz="1100" b="1" dirty="0"/>
              <a:t>sunned himself in their new respect and felt that hunting was good after all.</a:t>
            </a:r>
            <a:endParaRPr lang="en-GB" sz="1100" b="1" dirty="0"/>
          </a:p>
          <a:p>
            <a:pPr marL="0" indent="0">
              <a:buNone/>
            </a:pPr>
            <a:endParaRPr lang="en-GB" sz="1100" b="1" dirty="0"/>
          </a:p>
        </p:txBody>
      </p:sp>
    </p:spTree>
    <p:extLst>
      <p:ext uri="{BB962C8B-B14F-4D97-AF65-F5344CB8AC3E}">
        <p14:creationId xmlns:p14="http://schemas.microsoft.com/office/powerpoint/2010/main" val="525652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t>
            </a:r>
            <a:r>
              <a:rPr lang="en-US" dirty="0" smtClean="0"/>
              <a:t>iscuss how Golding creates a sense of foreboding in </a:t>
            </a:r>
            <a:r>
              <a:rPr lang="en-US" smtClean="0"/>
              <a:t>this scene</a:t>
            </a:r>
            <a:endParaRPr lang="en-GB" dirty="0"/>
          </a:p>
        </p:txBody>
      </p:sp>
      <p:sp>
        <p:nvSpPr>
          <p:cNvPr id="3" name="Content Placeholder 2"/>
          <p:cNvSpPr>
            <a:spLocks noGrp="1"/>
          </p:cNvSpPr>
          <p:nvPr>
            <p:ph idx="1"/>
          </p:nvPr>
        </p:nvSpPr>
        <p:spPr>
          <a:xfrm>
            <a:off x="4563762" y="1033845"/>
            <a:ext cx="7348151" cy="5248622"/>
          </a:xfrm>
        </p:spPr>
        <p:txBody>
          <a:bodyPr>
            <a:noAutofit/>
          </a:bodyPr>
          <a:lstStyle/>
          <a:p>
            <a:pPr marL="0" indent="0">
              <a:buNone/>
            </a:pPr>
            <a:r>
              <a:rPr lang="en-US" sz="1050" b="1" dirty="0"/>
              <a:t>"I hit him," said Ralph indignantly. "I hit him with my spear, I wounded him</a:t>
            </a:r>
            <a:r>
              <a:rPr lang="en-US" sz="1050" b="1" dirty="0" smtClean="0"/>
              <a:t>.“</a:t>
            </a:r>
            <a:r>
              <a:rPr lang="en-GB" sz="1050" b="1" dirty="0" smtClean="0"/>
              <a:t> </a:t>
            </a:r>
            <a:r>
              <a:rPr lang="en-US" sz="1050" b="1" dirty="0" smtClean="0"/>
              <a:t>He </a:t>
            </a:r>
            <a:r>
              <a:rPr lang="en-US" sz="1050" b="1" dirty="0"/>
              <a:t>tried for their attention</a:t>
            </a:r>
            <a:r>
              <a:rPr lang="en-US" sz="1050" b="1" dirty="0" smtClean="0"/>
              <a:t>.</a:t>
            </a:r>
            <a:r>
              <a:rPr lang="en-GB" sz="1050" b="1" dirty="0"/>
              <a:t> </a:t>
            </a:r>
            <a:r>
              <a:rPr lang="en-US" sz="1050" b="1" dirty="0" smtClean="0"/>
              <a:t>"</a:t>
            </a:r>
            <a:r>
              <a:rPr lang="en-US" sz="1050" b="1" dirty="0"/>
              <a:t>He was coming along the path. I threw, like this--"</a:t>
            </a:r>
            <a:endParaRPr lang="en-GB" sz="1050" b="1" dirty="0"/>
          </a:p>
          <a:p>
            <a:pPr marL="0" indent="0">
              <a:buNone/>
            </a:pPr>
            <a:r>
              <a:rPr lang="en-US" sz="1050" b="1" dirty="0" smtClean="0"/>
              <a:t>Robert </a:t>
            </a:r>
            <a:r>
              <a:rPr lang="en-US" sz="1050" b="1" dirty="0"/>
              <a:t>snarled at him. Ralph entered into the play and everybody laughed. Presently they were all jabbing at Robert who made mock rushes.</a:t>
            </a:r>
            <a:endParaRPr lang="en-GB" sz="1050" b="1" dirty="0"/>
          </a:p>
          <a:p>
            <a:pPr marL="0" indent="0">
              <a:buNone/>
            </a:pPr>
            <a:r>
              <a:rPr lang="en-US" sz="1050" b="1" dirty="0" smtClean="0"/>
              <a:t>Jack </a:t>
            </a:r>
            <a:r>
              <a:rPr lang="en-US" sz="1050" b="1" dirty="0"/>
              <a:t>shouted</a:t>
            </a:r>
            <a:r>
              <a:rPr lang="en-US" sz="1050" b="1" dirty="0" smtClean="0"/>
              <a:t>.</a:t>
            </a:r>
            <a:r>
              <a:rPr lang="en-GB" sz="1050" b="1" dirty="0"/>
              <a:t> </a:t>
            </a:r>
            <a:r>
              <a:rPr lang="en-US" sz="1050" b="1" dirty="0" smtClean="0"/>
              <a:t>"</a:t>
            </a:r>
            <a:r>
              <a:rPr lang="en-US" sz="1050" b="1" dirty="0"/>
              <a:t>Make a ring!"</a:t>
            </a:r>
            <a:endParaRPr lang="en-GB" sz="1050" b="1" dirty="0"/>
          </a:p>
          <a:p>
            <a:pPr marL="0" indent="0">
              <a:buNone/>
            </a:pPr>
            <a:r>
              <a:rPr lang="en-US" sz="1050" b="1" dirty="0" smtClean="0"/>
              <a:t>The </a:t>
            </a:r>
            <a:r>
              <a:rPr lang="en-US" sz="1050" b="1" dirty="0"/>
              <a:t>circle moved in and round. Robert squealed in mock terror, then in real pain</a:t>
            </a:r>
            <a:r>
              <a:rPr lang="en-US" sz="1050" b="1" dirty="0" smtClean="0"/>
              <a:t>.</a:t>
            </a:r>
            <a:r>
              <a:rPr lang="en-GB" sz="1050" b="1" dirty="0"/>
              <a:t> </a:t>
            </a:r>
            <a:r>
              <a:rPr lang="en-US" sz="1050" b="1" dirty="0" smtClean="0"/>
              <a:t>"</a:t>
            </a:r>
            <a:r>
              <a:rPr lang="en-US" sz="1050" b="1" dirty="0"/>
              <a:t>Ow! Stop it! You're hurting!"</a:t>
            </a:r>
            <a:endParaRPr lang="en-GB" sz="1050" b="1" dirty="0"/>
          </a:p>
          <a:p>
            <a:pPr marL="0" indent="0">
              <a:buNone/>
            </a:pPr>
            <a:r>
              <a:rPr lang="en-US" sz="1050" b="1" dirty="0" smtClean="0"/>
              <a:t>The </a:t>
            </a:r>
            <a:r>
              <a:rPr lang="en-US" sz="1050" b="1" dirty="0"/>
              <a:t>butt end of a spear fell on his back as he blundered among them. </a:t>
            </a:r>
            <a:r>
              <a:rPr lang="en-US" sz="1050" b="1" dirty="0" smtClean="0"/>
              <a:t>"</a:t>
            </a:r>
            <a:r>
              <a:rPr lang="en-US" sz="1050" b="1" dirty="0"/>
              <a:t>Hold him!"	</a:t>
            </a:r>
            <a:endParaRPr lang="en-GB" sz="1050" b="1" dirty="0"/>
          </a:p>
          <a:p>
            <a:pPr marL="0" indent="0">
              <a:buNone/>
            </a:pPr>
            <a:r>
              <a:rPr lang="en-US" sz="1050" b="1" dirty="0" smtClean="0"/>
              <a:t>They </a:t>
            </a:r>
            <a:r>
              <a:rPr lang="en-US" sz="1050" b="1" dirty="0"/>
              <a:t>got his arms and legs. Ralph, carried away by a sudden thick excitement, grabbed Eric's spear and jabbed at Robert with it.</a:t>
            </a:r>
            <a:endParaRPr lang="en-GB" sz="1050" b="1" dirty="0"/>
          </a:p>
          <a:p>
            <a:pPr marL="0" indent="0">
              <a:buNone/>
            </a:pPr>
            <a:r>
              <a:rPr lang="en-US" sz="1050" b="1" dirty="0" smtClean="0"/>
              <a:t>"</a:t>
            </a:r>
            <a:r>
              <a:rPr lang="en-US" sz="1050" b="1" dirty="0"/>
              <a:t>Kill him! Kill him!"</a:t>
            </a:r>
            <a:endParaRPr lang="en-GB" sz="1050" b="1" dirty="0"/>
          </a:p>
          <a:p>
            <a:pPr marL="0" indent="0">
              <a:buNone/>
            </a:pPr>
            <a:r>
              <a:rPr lang="en-US" sz="1050" b="1" dirty="0" smtClean="0"/>
              <a:t>All </a:t>
            </a:r>
            <a:r>
              <a:rPr lang="en-US" sz="1050" b="1" dirty="0"/>
              <a:t>at once, Robert was screaming and struggling with the strength of frenzy. Jack had him by the hair and was brandishing his knife. Behind him was Roger, fighting to get close. The chant rose ritually, as at the last moment of a dance or a hunt.</a:t>
            </a:r>
            <a:endParaRPr lang="en-GB" sz="1050" b="1" dirty="0"/>
          </a:p>
          <a:p>
            <a:pPr marL="0" indent="0">
              <a:buNone/>
            </a:pPr>
            <a:r>
              <a:rPr lang="en-US" sz="1050" b="1" dirty="0" smtClean="0"/>
              <a:t>"_</a:t>
            </a:r>
            <a:r>
              <a:rPr lang="en-US" sz="1050" b="1" dirty="0"/>
              <a:t>Kill the pig! Cut his throat! Kill the pig! Bash him in!_"</a:t>
            </a:r>
            <a:endParaRPr lang="en-GB" sz="1050" b="1" dirty="0"/>
          </a:p>
          <a:p>
            <a:pPr marL="0" indent="0">
              <a:buNone/>
            </a:pPr>
            <a:r>
              <a:rPr lang="en-US" sz="1050" b="1" dirty="0" smtClean="0"/>
              <a:t>Ralph </a:t>
            </a:r>
            <a:r>
              <a:rPr lang="en-US" sz="1050" b="1" dirty="0"/>
              <a:t>too was fighting to get near, to get a handful of that brown, vulnerable flesh. The desire to squeeze and hurt was over-mastering.</a:t>
            </a:r>
            <a:endParaRPr lang="en-GB" sz="1050" b="1" dirty="0"/>
          </a:p>
          <a:p>
            <a:pPr marL="0" indent="0">
              <a:buNone/>
            </a:pPr>
            <a:r>
              <a:rPr lang="en-US" sz="1050" b="1" dirty="0" smtClean="0"/>
              <a:t>Jack's </a:t>
            </a:r>
            <a:r>
              <a:rPr lang="en-US" sz="1050" b="1" dirty="0"/>
              <a:t>arm came down; the heaving circle cheered and made pig-dying noises. Then they lay quiet, panting, listening to Robert's frightened snivels. He wiped his face with a dirty arm, and made an effort to retrieve his status.</a:t>
            </a:r>
            <a:endParaRPr lang="en-GB" sz="1050" b="1" dirty="0"/>
          </a:p>
          <a:p>
            <a:pPr marL="0" indent="0">
              <a:buNone/>
            </a:pPr>
            <a:r>
              <a:rPr lang="en-US" sz="1050" b="1" dirty="0" smtClean="0"/>
              <a:t>"</a:t>
            </a:r>
            <a:r>
              <a:rPr lang="en-US" sz="1050" b="1" dirty="0"/>
              <a:t>Oh, my bum!"</a:t>
            </a:r>
            <a:endParaRPr lang="en-GB" sz="1050" b="1" dirty="0"/>
          </a:p>
          <a:p>
            <a:pPr marL="0" indent="0">
              <a:buNone/>
            </a:pPr>
            <a:r>
              <a:rPr lang="en-US" sz="1050" b="1" dirty="0" smtClean="0"/>
              <a:t>He </a:t>
            </a:r>
            <a:r>
              <a:rPr lang="en-US" sz="1050" b="1" dirty="0"/>
              <a:t>rubbed his rump ruefully. Jack rolled over.</a:t>
            </a:r>
            <a:endParaRPr lang="en-GB" sz="1050" b="1" dirty="0"/>
          </a:p>
          <a:p>
            <a:pPr marL="0" indent="0">
              <a:buNone/>
            </a:pPr>
            <a:r>
              <a:rPr lang="en-US" sz="1050" b="1" dirty="0" smtClean="0"/>
              <a:t>"</a:t>
            </a:r>
            <a:r>
              <a:rPr lang="en-US" sz="1050" b="1" dirty="0"/>
              <a:t>That was a good game."</a:t>
            </a:r>
            <a:endParaRPr lang="en-GB" sz="1050" b="1" dirty="0"/>
          </a:p>
          <a:p>
            <a:pPr marL="0" indent="0">
              <a:buNone/>
            </a:pPr>
            <a:r>
              <a:rPr lang="en-US" sz="1050" b="1" dirty="0" smtClean="0"/>
              <a:t>"</a:t>
            </a:r>
            <a:r>
              <a:rPr lang="en-US" sz="1050" b="1" dirty="0"/>
              <a:t>Just a game," said Ralph uneasily. "I got jolly badly hurt at rugger once."</a:t>
            </a:r>
            <a:endParaRPr lang="en-GB" sz="1050" b="1" dirty="0"/>
          </a:p>
          <a:p>
            <a:pPr marL="0" indent="0">
              <a:buNone/>
            </a:pPr>
            <a:endParaRPr lang="en-GB" sz="1050" b="1" dirty="0"/>
          </a:p>
        </p:txBody>
      </p:sp>
    </p:spTree>
    <p:extLst>
      <p:ext uri="{BB962C8B-B14F-4D97-AF65-F5344CB8AC3E}">
        <p14:creationId xmlns:p14="http://schemas.microsoft.com/office/powerpoint/2010/main" val="139749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Atlas</Template>
  <TotalTime>61</TotalTime>
  <Words>542</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 Light</vt:lpstr>
      <vt:lpstr>Rockwell</vt:lpstr>
      <vt:lpstr>Wingdings</vt:lpstr>
      <vt:lpstr>Atlas</vt:lpstr>
      <vt:lpstr>Ch 7</vt:lpstr>
      <vt:lpstr>How does Golding use the island to develop the theme of savagery overtaking civilisation?</vt:lpstr>
      <vt:lpstr>Using the extract, and other sections of the story, discuss how Golding is using the character of Ralph to develop the central theme of the novel.</vt:lpstr>
      <vt:lpstr>Discuss how Golding creates a sense of foreboding in this scene</vt:lpstr>
    </vt:vector>
  </TitlesOfParts>
  <Company>South Devon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7</dc:title>
  <dc:creator>Paul  Moss</dc:creator>
  <cp:lastModifiedBy>Paul  Moss</cp:lastModifiedBy>
  <cp:revision>9</cp:revision>
  <cp:lastPrinted>2018-04-16T10:21:55Z</cp:lastPrinted>
  <dcterms:created xsi:type="dcterms:W3CDTF">2018-04-11T09:47:11Z</dcterms:created>
  <dcterms:modified xsi:type="dcterms:W3CDTF">2018-04-16T11:01:54Z</dcterms:modified>
</cp:coreProperties>
</file>